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84" r:id="rId12"/>
    <p:sldId id="267" r:id="rId13"/>
    <p:sldId id="285" r:id="rId14"/>
    <p:sldId id="268" r:id="rId15"/>
    <p:sldId id="269" r:id="rId16"/>
    <p:sldId id="286" r:id="rId17"/>
    <p:sldId id="272" r:id="rId18"/>
    <p:sldId id="270" r:id="rId19"/>
    <p:sldId id="275" r:id="rId20"/>
    <p:sldId id="274" r:id="rId21"/>
    <p:sldId id="271" r:id="rId22"/>
    <p:sldId id="278" r:id="rId23"/>
    <p:sldId id="277" r:id="rId24"/>
    <p:sldId id="279" r:id="rId25"/>
    <p:sldId id="276" r:id="rId26"/>
    <p:sldId id="280" r:id="rId27"/>
    <p:sldId id="282" r:id="rId28"/>
    <p:sldId id="281" r:id="rId29"/>
    <p:sldId id="283" r:id="rId3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79" autoAdjust="0"/>
    <p:restoredTop sz="94660"/>
  </p:normalViewPr>
  <p:slideViewPr>
    <p:cSldViewPr>
      <p:cViewPr>
        <p:scale>
          <a:sx n="47" d="100"/>
          <a:sy n="47" d="100"/>
        </p:scale>
        <p:origin x="-1214"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88243C0E-3CC1-46CF-B19D-0C8361A93A66}" type="datetimeFigureOut">
              <a:rPr lang="es-CO" smtClean="0"/>
              <a:t>28/01/2013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90EF096-3795-468E-AA06-6535C4336739}" type="slidenum">
              <a:rPr lang="es-CO" smtClean="0"/>
              <a:t>‹Nº›</a:t>
            </a:fld>
            <a:endParaRPr lang="es-CO"/>
          </a:p>
        </p:txBody>
      </p:sp>
    </p:spTree>
    <p:extLst>
      <p:ext uri="{BB962C8B-B14F-4D97-AF65-F5344CB8AC3E}">
        <p14:creationId xmlns:p14="http://schemas.microsoft.com/office/powerpoint/2010/main" val="412306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8243C0E-3CC1-46CF-B19D-0C8361A93A66}" type="datetimeFigureOut">
              <a:rPr lang="es-CO" smtClean="0"/>
              <a:t>28/01/2013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90EF096-3795-468E-AA06-6535C4336739}" type="slidenum">
              <a:rPr lang="es-CO" smtClean="0"/>
              <a:t>‹Nº›</a:t>
            </a:fld>
            <a:endParaRPr lang="es-CO"/>
          </a:p>
        </p:txBody>
      </p:sp>
    </p:spTree>
    <p:extLst>
      <p:ext uri="{BB962C8B-B14F-4D97-AF65-F5344CB8AC3E}">
        <p14:creationId xmlns:p14="http://schemas.microsoft.com/office/powerpoint/2010/main" val="966785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8243C0E-3CC1-46CF-B19D-0C8361A93A66}" type="datetimeFigureOut">
              <a:rPr lang="es-CO" smtClean="0"/>
              <a:t>28/01/2013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90EF096-3795-468E-AA06-6535C4336739}" type="slidenum">
              <a:rPr lang="es-CO" smtClean="0"/>
              <a:t>‹Nº›</a:t>
            </a:fld>
            <a:endParaRPr lang="es-CO"/>
          </a:p>
        </p:txBody>
      </p:sp>
    </p:spTree>
    <p:extLst>
      <p:ext uri="{BB962C8B-B14F-4D97-AF65-F5344CB8AC3E}">
        <p14:creationId xmlns:p14="http://schemas.microsoft.com/office/powerpoint/2010/main" val="3299299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88243C0E-3CC1-46CF-B19D-0C8361A93A66}" type="datetimeFigureOut">
              <a:rPr lang="es-CO" smtClean="0"/>
              <a:t>28/01/2013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E90EF096-3795-468E-AA06-6535C4336739}" type="slidenum">
              <a:rPr lang="es-CO" smtClean="0"/>
              <a:t>‹Nº›</a:t>
            </a:fld>
            <a:endParaRPr lang="es-CO"/>
          </a:p>
        </p:txBody>
      </p:sp>
    </p:spTree>
    <p:extLst>
      <p:ext uri="{BB962C8B-B14F-4D97-AF65-F5344CB8AC3E}">
        <p14:creationId xmlns:p14="http://schemas.microsoft.com/office/powerpoint/2010/main" val="1020896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88243C0E-3CC1-46CF-B19D-0C8361A93A66}" type="datetimeFigureOut">
              <a:rPr lang="es-CO" smtClean="0"/>
              <a:t>28/01/2013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E90EF096-3795-468E-AA06-6535C4336739}" type="slidenum">
              <a:rPr lang="es-CO" smtClean="0"/>
              <a:t>‹Nº›</a:t>
            </a:fld>
            <a:endParaRPr lang="es-CO"/>
          </a:p>
        </p:txBody>
      </p:sp>
    </p:spTree>
    <p:extLst>
      <p:ext uri="{BB962C8B-B14F-4D97-AF65-F5344CB8AC3E}">
        <p14:creationId xmlns:p14="http://schemas.microsoft.com/office/powerpoint/2010/main" val="8375934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88243C0E-3CC1-46CF-B19D-0C8361A93A66}" type="datetimeFigureOut">
              <a:rPr lang="es-CO" smtClean="0"/>
              <a:t>28/01/2013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E90EF096-3795-468E-AA06-6535C4336739}" type="slidenum">
              <a:rPr lang="es-CO" smtClean="0"/>
              <a:t>‹Nº›</a:t>
            </a:fld>
            <a:endParaRPr lang="es-CO"/>
          </a:p>
        </p:txBody>
      </p:sp>
    </p:spTree>
    <p:extLst>
      <p:ext uri="{BB962C8B-B14F-4D97-AF65-F5344CB8AC3E}">
        <p14:creationId xmlns:p14="http://schemas.microsoft.com/office/powerpoint/2010/main" val="382053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8243C0E-3CC1-46CF-B19D-0C8361A93A66}" type="datetimeFigureOut">
              <a:rPr lang="es-CO" smtClean="0"/>
              <a:t>28/01/2013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E90EF096-3795-468E-AA06-6535C4336739}" type="slidenum">
              <a:rPr lang="es-CO" smtClean="0"/>
              <a:t>‹Nº›</a:t>
            </a:fld>
            <a:endParaRPr lang="es-CO"/>
          </a:p>
        </p:txBody>
      </p:sp>
    </p:spTree>
    <p:extLst>
      <p:ext uri="{BB962C8B-B14F-4D97-AF65-F5344CB8AC3E}">
        <p14:creationId xmlns:p14="http://schemas.microsoft.com/office/powerpoint/2010/main" val="2027478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8243C0E-3CC1-46CF-B19D-0C8361A93A66}" type="datetimeFigureOut">
              <a:rPr lang="es-CO" smtClean="0"/>
              <a:t>28/01/2013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E90EF096-3795-468E-AA06-6535C4336739}" type="slidenum">
              <a:rPr lang="es-CO" smtClean="0"/>
              <a:t>‹Nº›</a:t>
            </a:fld>
            <a:endParaRPr lang="es-CO"/>
          </a:p>
        </p:txBody>
      </p:sp>
    </p:spTree>
    <p:extLst>
      <p:ext uri="{BB962C8B-B14F-4D97-AF65-F5344CB8AC3E}">
        <p14:creationId xmlns:p14="http://schemas.microsoft.com/office/powerpoint/2010/main" val="1288736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8243C0E-3CC1-46CF-B19D-0C8361A93A66}" type="datetimeFigureOut">
              <a:rPr lang="es-CO" smtClean="0"/>
              <a:t>28/01/2013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E90EF096-3795-468E-AA06-6535C4336739}" type="slidenum">
              <a:rPr lang="es-CO" smtClean="0"/>
              <a:t>‹Nº›</a:t>
            </a:fld>
            <a:endParaRPr lang="es-CO"/>
          </a:p>
        </p:txBody>
      </p:sp>
    </p:spTree>
    <p:extLst>
      <p:ext uri="{BB962C8B-B14F-4D97-AF65-F5344CB8AC3E}">
        <p14:creationId xmlns:p14="http://schemas.microsoft.com/office/powerpoint/2010/main" val="4221539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8243C0E-3CC1-46CF-B19D-0C8361A93A66}" type="datetimeFigureOut">
              <a:rPr lang="es-CO" smtClean="0"/>
              <a:t>28/01/2013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90EF096-3795-468E-AA06-6535C4336739}" type="slidenum">
              <a:rPr lang="es-CO" smtClean="0"/>
              <a:t>‹Nº›</a:t>
            </a:fld>
            <a:endParaRPr lang="es-CO"/>
          </a:p>
        </p:txBody>
      </p:sp>
    </p:spTree>
    <p:extLst>
      <p:ext uri="{BB962C8B-B14F-4D97-AF65-F5344CB8AC3E}">
        <p14:creationId xmlns:p14="http://schemas.microsoft.com/office/powerpoint/2010/main" val="1930605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8243C0E-3CC1-46CF-B19D-0C8361A93A66}" type="datetimeFigureOut">
              <a:rPr lang="es-CO" smtClean="0"/>
              <a:t>28/01/2013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90EF096-3795-468E-AA06-6535C4336739}" type="slidenum">
              <a:rPr lang="es-CO" smtClean="0"/>
              <a:t>‹Nº›</a:t>
            </a:fld>
            <a:endParaRPr lang="es-CO"/>
          </a:p>
        </p:txBody>
      </p:sp>
    </p:spTree>
    <p:extLst>
      <p:ext uri="{BB962C8B-B14F-4D97-AF65-F5344CB8AC3E}">
        <p14:creationId xmlns:p14="http://schemas.microsoft.com/office/powerpoint/2010/main" val="846675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243C0E-3CC1-46CF-B19D-0C8361A93A66}" type="datetimeFigureOut">
              <a:rPr lang="es-CO" smtClean="0"/>
              <a:t>28/01/2013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0EF096-3795-468E-AA06-6535C4336739}" type="slidenum">
              <a:rPr lang="es-CO" smtClean="0"/>
              <a:t>‹Nº›</a:t>
            </a:fld>
            <a:endParaRPr lang="es-CO"/>
          </a:p>
        </p:txBody>
      </p:sp>
    </p:spTree>
    <p:extLst>
      <p:ext uri="{BB962C8B-B14F-4D97-AF65-F5344CB8AC3E}">
        <p14:creationId xmlns:p14="http://schemas.microsoft.com/office/powerpoint/2010/main" val="11476752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jpeg"/><Relationship Id="rId4" Type="http://schemas.openxmlformats.org/officeDocument/2006/relationships/image" Target="../media/image18.gi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dirty="0" smtClean="0">
                <a:solidFill>
                  <a:schemeClr val="bg1"/>
                </a:solidFill>
                <a:latin typeface="Algerian" pitchFamily="82" charset="0"/>
              </a:rPr>
              <a:t>EL REMANENTE EN MEDIO DEL GRAN CONFLICTO</a:t>
            </a:r>
            <a:endParaRPr lang="es-CO" dirty="0">
              <a:solidFill>
                <a:schemeClr val="bg1"/>
              </a:solidFill>
              <a:latin typeface="Algerian" pitchFamily="82" charset="0"/>
            </a:endParaRPr>
          </a:p>
        </p:txBody>
      </p:sp>
      <p:sp>
        <p:nvSpPr>
          <p:cNvPr id="3" name="2 Marcador de contenido"/>
          <p:cNvSpPr>
            <a:spLocks noGrp="1"/>
          </p:cNvSpPr>
          <p:nvPr>
            <p:ph idx="1"/>
          </p:nvPr>
        </p:nvSpPr>
        <p:spPr>
          <a:xfrm>
            <a:off x="457200" y="1600200"/>
            <a:ext cx="8229600" cy="1324744"/>
          </a:xfrm>
        </p:spPr>
        <p:txBody>
          <a:bodyPr>
            <a:normAutofit/>
          </a:bodyPr>
          <a:lstStyle/>
          <a:p>
            <a:pPr marL="0" indent="0" algn="ctr">
              <a:buNone/>
            </a:pPr>
            <a:r>
              <a:rPr lang="es-CO" sz="3600" b="1" u="sng" dirty="0" smtClean="0">
                <a:solidFill>
                  <a:srgbClr val="FF0000"/>
                </a:solidFill>
              </a:rPr>
              <a:t>¿Con qué miembro de la hueste angélica se originó el mal?</a:t>
            </a:r>
          </a:p>
        </p:txBody>
      </p:sp>
      <p:sp>
        <p:nvSpPr>
          <p:cNvPr id="4" name="3 Rectángulo"/>
          <p:cNvSpPr/>
          <p:nvPr/>
        </p:nvSpPr>
        <p:spPr>
          <a:xfrm>
            <a:off x="251520" y="3284984"/>
            <a:ext cx="5256584" cy="3539430"/>
          </a:xfrm>
          <a:prstGeom prst="rect">
            <a:avLst/>
          </a:prstGeom>
        </p:spPr>
        <p:txBody>
          <a:bodyPr wrap="square">
            <a:spAutoFit/>
          </a:bodyPr>
          <a:lstStyle/>
          <a:p>
            <a:pPr algn="ctr"/>
            <a:r>
              <a:rPr lang="es-CO" sz="2800" dirty="0">
                <a:solidFill>
                  <a:srgbClr val="FF0000"/>
                </a:solidFill>
              </a:rPr>
              <a:t>Eze. 28:14-17.</a:t>
            </a:r>
            <a:r>
              <a:rPr lang="es-CO" sz="2800" b="1" baseline="30000" dirty="0"/>
              <a:t>  </a:t>
            </a:r>
            <a:r>
              <a:rPr lang="es-CO" sz="2800" dirty="0"/>
              <a:t>Tú, querubín grande, protector, yo te puse en el santo monte de Dios, allí estuviste; en medio de las piedras de fuego te paseabas. </a:t>
            </a:r>
            <a:r>
              <a:rPr lang="es-CO" sz="2800" b="1" baseline="30000" dirty="0"/>
              <a:t>15 </a:t>
            </a:r>
            <a:r>
              <a:rPr lang="es-CO" sz="2800" dirty="0"/>
              <a:t>Perfecto eras en todos tus caminos desde el día que fuiste creado, hasta que se halló en ti maldad. </a:t>
            </a:r>
            <a:endParaRPr lang="es-CO" sz="2800" dirty="0">
              <a:solidFill>
                <a:srgbClr val="FF0000"/>
              </a:solidFill>
            </a:endParaRPr>
          </a:p>
        </p:txBody>
      </p:sp>
      <p:pic>
        <p:nvPicPr>
          <p:cNvPr id="1026" name="Picture 2" descr="http://2.bp.blogspot.com/-lku21LMurC8/T18vEuboRyI/AAAAAAAAAUQ/hrJk-JReOo4/s400/lucif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284984"/>
            <a:ext cx="3240360" cy="3198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784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barn(inVertical)">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1)">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92500" lnSpcReduction="10000"/>
          </a:bodyPr>
          <a:lstStyle/>
          <a:p>
            <a:pPr marL="0" indent="0" algn="ctr">
              <a:buNone/>
            </a:pPr>
            <a:r>
              <a:rPr lang="es-CO" b="1" baseline="30000" dirty="0" smtClean="0"/>
              <a:t>16 </a:t>
            </a:r>
            <a:r>
              <a:rPr lang="es-CO" dirty="0"/>
              <a:t>A causa de la multitud de tus contrataciones fuiste lleno de iniquidad, y pecaste; por lo que yo te eché del monte de Dios, y te arrojé de entre las piedras del fuego, oh querubín protector. </a:t>
            </a:r>
            <a:r>
              <a:rPr lang="es-CO" b="1" baseline="30000" dirty="0"/>
              <a:t>17 </a:t>
            </a:r>
            <a:r>
              <a:rPr lang="es-CO" dirty="0"/>
              <a:t>Se enalteció tu corazón a causa de tu hermosura, corrompiste tu sabiduría a causa de tu esplendor; yo te arrojaré por tierra; delante de los reyes te pondré para que miren en ti</a:t>
            </a:r>
            <a:r>
              <a:rPr lang="es-CO" dirty="0" smtClean="0"/>
              <a:t>.</a:t>
            </a:r>
          </a:p>
          <a:p>
            <a:pPr marL="0" indent="0" algn="ctr">
              <a:buNone/>
            </a:pPr>
            <a:r>
              <a:rPr lang="es-CO" dirty="0" smtClean="0">
                <a:solidFill>
                  <a:srgbClr val="FF0000"/>
                </a:solidFill>
              </a:rPr>
              <a:t>Nota. Observe cuan abominable es para Dios el orgullo y la exaltación propia. Todos los atributos ya sea belleza, posición, riqueza o inteligencia con los que Dios nos ha dotado, deben ser un motivo más para exaltar y glorificar el nombre de nuestro Creados y salvador Cristo Jesús.</a:t>
            </a:r>
            <a:endParaRPr lang="es-CO" dirty="0">
              <a:solidFill>
                <a:srgbClr val="FF0000"/>
              </a:solidFill>
            </a:endParaRPr>
          </a:p>
          <a:p>
            <a:endParaRPr lang="es-CO" dirty="0"/>
          </a:p>
        </p:txBody>
      </p:sp>
    </p:spTree>
    <p:extLst>
      <p:ext uri="{BB962C8B-B14F-4D97-AF65-F5344CB8AC3E}">
        <p14:creationId xmlns:p14="http://schemas.microsoft.com/office/powerpoint/2010/main" val="596060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25144"/>
            <a:ext cx="8496944" cy="1905075"/>
          </a:xfrm>
        </p:spPr>
        <p:txBody>
          <a:bodyPr/>
          <a:lstStyle/>
          <a:p>
            <a:pPr marL="0" indent="0" algn="ctr">
              <a:buNone/>
            </a:pPr>
            <a:r>
              <a:rPr lang="es-CO" dirty="0" smtClean="0"/>
              <a:t>Era </a:t>
            </a:r>
            <a:r>
              <a:rPr lang="es-CO" dirty="0"/>
              <a:t>el más excelso de todos los seres </a:t>
            </a:r>
            <a:r>
              <a:rPr lang="es-CO" dirty="0" smtClean="0"/>
              <a:t>creados (del universo), </a:t>
            </a:r>
            <a:r>
              <a:rPr lang="es-CO" dirty="0"/>
              <a:t>y el más encumbrado en revelar los propósitos de Dios para el universo </a:t>
            </a:r>
            <a:r>
              <a:rPr lang="es-CO" dirty="0">
                <a:solidFill>
                  <a:srgbClr val="FF0000"/>
                </a:solidFill>
              </a:rPr>
              <a:t>(ver DTG 706). </a:t>
            </a:r>
          </a:p>
        </p:txBody>
      </p:sp>
      <p:sp>
        <p:nvSpPr>
          <p:cNvPr id="2" name="1 Rectángulo"/>
          <p:cNvSpPr/>
          <p:nvPr/>
        </p:nvSpPr>
        <p:spPr>
          <a:xfrm>
            <a:off x="323528" y="476672"/>
            <a:ext cx="5616624" cy="4031873"/>
          </a:xfrm>
          <a:prstGeom prst="rect">
            <a:avLst/>
          </a:prstGeom>
        </p:spPr>
        <p:txBody>
          <a:bodyPr wrap="square">
            <a:spAutoFit/>
          </a:bodyPr>
          <a:lstStyle/>
          <a:p>
            <a:pPr algn="ctr"/>
            <a:r>
              <a:rPr lang="es-CO" sz="3200" dirty="0"/>
              <a:t>La figura del querubín protector o cubridor por encima del propiciatorio en el tabernáculo judaico ilustra la posición original de Satanás. Lucifer, el querubín cubridor o protector, estaba en la luz de la presencia de Dios.</a:t>
            </a:r>
          </a:p>
        </p:txBody>
      </p:sp>
      <p:sp>
        <p:nvSpPr>
          <p:cNvPr id="4" name="AutoShape 2" descr="data:image/jpeg;base64,/9j/4AAQSkZJRgABAQAAAQABAAD/2wCEAAkGBhQSERQUEhQWFRUUGBcXFxcVFhQYFBcXGBcZFRcYFBcXHCYeFxokGRQUHy8gIycpLCwsFR8xNTAqNSYrLCkBCQoKDgwOGg8PGjUkHyQsLiwsLiwvKSwsLCwsLC8tLCwvMi0sLCwvLyktLCosLywqLCksLSwsLCwpLCwsLCwsLP/AABEIAOgA2QMBIgACEQEDEQH/xAAbAAABBQEBAAAAAAAAAAAAAAAEAAECAwUGB//EAEcQAAIBAgQCBwUDCQUHBQAAAAECEQADBBIhMQVBBiJRYXGBkRMyQqGxI1LBFGJygpKi0eHwBxUzQ7IkNFNjc6Pxk7PC0tP/xAAaAQACAwEBAAAAAAAAAAAAAAAAAQIEBQMG/8QAMREAAgECAwQKAgMAAwAAAAAAAAECAxEEITESQVHwBRMyYXGBobHB0ZHhIjPxFCOC/9oADAMBAAIRAxEAPwD3GoPU6ZjQAyUlFJTSWgB4pRT0qAGp6VKgBopRT0xNAD0qVD4jFhdAJPYOXj2Vyq1oUY7c3ZDSbdkXxSislsRdcwpjw/jRVnCAaucx8SazqPSMsTK1Cm2uLyXszo6eys2FBwdopI4OoIPhUPaAbD0oa/bDajqntB+sVem6sYppJvetPx+7eRBW3h0ClWQ2OuWjDEOPRoo7CcQS57p15qdGHl+Nc6OMp1JOnpJbnr+/Ibg0r7gqlSpVcICpUqVACpUqjNAEqUUwNQuUAOiAagDyqdB4EdZ/L8aMoAVRapVFz5UAMhp1pIe+acUAPTTULj8qqLGgAiaeqbTctqsigBmuAVF7vp407LXM9Kw1y0yISFJywPjY6R+jJ+tVMVio4eG1LyO1Gl1klG5enSQ37jLYH2aaNd3Bb7tvkfE/zozD2yx12G+2/wCJ7z8qzuHcK9lbWyo2A121+Ju/xrftW8oAGwrLw8J4uq51NFu3eHs3nw8utVwi7Q05zGS2AIFPUi1VzW7GKSsivtcSRqMUg1PQPJg+Jw4YQR4Vi37EbFlI2nQg9zDSuhmq76SpET3cqy8d0fGv/wBkcpLf7aZ+/gThNxAOGcZJb2bkZuR+F4+jd3p3a64jt0rl7lkNmXUHdTswIOgnt7O8d9aPC8ebikN76QG5SOTDuMeRB7q59GY51V1dR/y3Pjb5XtmOrBdqPmbiuDtT0HbYg0WjzW0VyVRNSqNACNLPTE70zUwHS2ASRzqdD4XdvKiKQCqLGpUzUAIU0706mmKUAUFtafLTm1E1CdKYXHirVOlU5qkt3SkxkcXeyrp7zGB4n+G9ZuMgXUQDZZHkdz5kUsfjPthrpbAJ7JJn6AetB8LxH5Rfe6PcLQneic/Nvwry2Oq/8io6S1UoxXz62/BepU3GO09Le+h0Vm3GpiTvFTK1icQ6Y4ay5R7nWG4VWbL+llEDw3rWs4lXEqZGh9RIns0Neipygv4RZWnSqRSlJNJ6EwKRWos8b1W12u5yJuulVirM8iq1pAORSqRpnMUm0ldkjF4osMPx/A9lBBzbuo2u+Vp+63f3NlM91aGOxKlhqCROnb26/wAudZ2IAcQBvpHZ4V4mvVjDEurTd7NNeHOXxYtwWVmdGtWK1U2jIE1ZNe3i7q5Q3hVt5qRoW2aIV5pjEai53qbCqrnOmhDYX4qIofC86IoYxVBjU6i1IBs8Cpiq0FWUAVX20ihydBV9xJqplNNA0MToKiTpSI2pm2oYHJdJcYAGUGDdYJvqASFn0+tbuGsm3bZbQ1EqCIhABoROhPd3VzfE8J/t0Nto4/j61013E5bQUc9P68a8ZFqlUqTk7NbTv3vKy+zWqWVOEVvz58LHm+L4JceXt2yCGOjg5nIOssJnbYADWdta1uiP9ot25jPya/atpPVGTNoyyROZjIInsiK38QjLbuG3KzJZgAW7CAW0BI0nl5Vy97o2ljH4QqftWYNdG8HKW3PcD6TVno3ENtO29LnxzLs5xxMWp7k7d1lf6PT3GlUBDV6inyxXqEzz1inapoKTiqw1MjoXTQnEUYqMvI6ieXcOZohTUL5Mab8vE7fw86qYuEZ0ZRlpbcdIN3ujmbuEDNmO/h/GqsXab2Ti2euYy6gH4QcpPOAfWtvE4RGLQII1jUfLnQOLsQ2nZ+A/jXh6tJ4eebTS/f0aCqN27iro1fdFCXCSCYGaSVPZrrHdyrpBXLYZCS0n4iB4QNNPGupwQzICTrH00r0PQ+NlUcqU3pmvDh5FXExe1tElFTBqa2xTlBXoiqOrzpTXF3pxbFOaYFeG51fVGH3byq+hgKokGpU00gEop6VKgCFKnpppDK2tCqrlvSiaiRSuM8v6S8Re1xMuwY21t2xoCQFbef1s3pW43EVuNY9m8gsxIHMBDOYbiCVofid1r+PcKBksxbkqCZ95tT3sR5VorbUXkZhqVKA8gJDsP1gkV4vHThPEShxvmbs7KELrNR+OWaVtlCw0QIYDm0a69gkwPCsLBYZrmMt3nGg9qUkQSI9nmP6zwO5RW5eJ5iJk67xplA7IFTW2TdBA923H79tvoK64KpfERp3yj456vPw++9upGexFvin7fJrAU7LUitKK9cZpU1qmWyKteBqToKFTiFoz1xpvuPrSc4x1Y1FvRFtAYy4xuZV16uoO0SZ/CtAMMsjUHYg6UBxC6AHgalCAfI/zqh0h/KjrZX3e3mSpr+Rl3rss0Hbn4jTx5/0aBxmIdSCFLaEHLG5iNyNNDVXDC0WXbdi7HwYdUR2Qo9aJxWIyEGBlO/d3H8O8V4ip/Zxe809jZlZZ82JYcQoOxbUjv219K1ej+Klbi/df5MAfrNBG6CF05D59b/5U/Ra79riNNvZfRq0+iLxxllwz/H2cKkdqnJvd9nRq1SmmDjs+dI3B2V7czh81MbtMXHZ86rZ+6pCJ4Y6t5fjRFBYN+sR3fj/OjaTBCqNSqOSkMcUjSApmoAaapTFoxIV1J7AwJ9AasdZEESD27VxnSd2wJt3bK5rDHJcs7qpiVa0P8vQHQQNqq4irKlHaSut5ZoUlVlsXz3HaA0q53DdIgQhBJHZu0SR14nUEETzirV4y2u+u3VbTw0rLfTWHTs0/x3com8LURncNTKGnd3uOfNzVfGA2QMhhkMg947R2RPrWdjceUv8As5Ib3lJ0lXM89xM+laeBzMjZz7xPIjQj+RryU4yU+se/M13FxaqMMw932qLdDfpCO3Q/vAjyrRw7kXBJ0ZY9QD+BrleDe0a9dtp8Om/VBc9Vv3IPj41v4K97RBmBDIcrqdx/U6HvBq9RUqc1VS3p+O9+jv5PwKuIpbN1u9k9Dbt3ZG+vMfI/On9oJideyday8ZhDOZDDR1oJGYcnBGsxvQTWnENy1Eg69hkk89a36/SkqUtnY7//ADx8eK3FGNFNXuR6Q9I1S3cAUsBKkgdU6agksMu8T51wfA7ZuDOuIdNdbP5REazp1SI5bmuzbDKJVyuVySQfiB3AGpbQjSKweC9FEa9cc2UtLJ9nmZgx7CyF+fZpWdLFzxCbvm9EufU1qEqdKnJad/E6vhvSC3pbJEwfdJeDuQxgToZkdh5jUzHXEfqzrG41Ecwe3T/zQFjgLCesdSSTK77ctogDyFXNwv2ckknQgak8j+E1OeIxbpOFSn/He2v8MySpbV4srbC5Sqjlp4AaD5CqPyeRB2jX9Hn/AF4UQoPuwZPMzMH8KljFAlRud/Ae6vyE+FZLpwadTRJ/4u95Z+N9w1J3sBXHME9vy/ofSr+h6kpcuf8AEuGO9UGUfMGs7jGKFu2SWjkD3nQeNE8D6S2Ans59mlpVALkS28nKJ16pPPetHoRRVR1JvnedakJui3Favn1sdQpqQNVW9QDyOtWKK9kZTJEmqmnnVrLUAlSQijDaOO+f4/hWhWcNHXxrQqLGh6VKlSGKompVGgaGrN49wRMXYezckBoIZTDKw1VlPaDWnTRUJRUlZklJxd0eSYMX8HiTYvR7TK3s2+C8u8r36ar4xR56bG3eCX7ORG1Vs8nKdswiJggxymu649wC1i7Xs7g21Rxo6MNmQ8jXnHFsA2b8mxYHtQPs7gGl1Rs1s/C8TIry2OwEaVTrHG8X6HocLWp4r+xZ2z3ea+SPS/ibNxLDXLaMbL2kXOBKZg7karI2I/oV3SWoleakfO2x+rAVyHD7VwhRcSblmJMSjoTrMbNHoddiZ12x1wXmb2dzKwgAIxYsDmkLEwNqpVqnXSu1eSyy0ad/tWFUpSSUE9L/ABYnhJTGXI09rbDDvZG1/wBY9K3+IYBs3trAGf4lOi3U3yk8m1MHyPKMfA4K4UR7oyOrFxm0gEkZTPaD/UVvLiQpgGdAPTs/rnVjAVIU4yhXyWSz4q9miliJPbTjm0rPg7coF4bxlHBAmUOqsIdDzVgfrsatuZT1l88on9pd/SabiXDbF6GuDrDZlJW4O4MpkjuOlc3xLgj5Zsu5edMzLA8SApp4mSpWg5qUd3Fea/WWhCEKdR3V4+JscQ4ZavIquuYKZlWMj01FZ13gIURbuso7Q+bTsh5isu10PxVwg38WwA5WwFPlceW7K6PhXBlsGTdZx/zLr3D+8YHpXCNLbsoO2meiX5t7N95OVTq1aM79xct72aItvqgDaBvqTRzY5SnWOvf4dnZQWLa3lLe0KgCeZAFc/jcBbAF037wXcEXWCmdgANyfOuqxFahJra2k1ZZ3WXBJ/RwVNVP8Og/L/u6dhJhR3gbT30DxDHW7Kkuw8dye0INz48/Cs+1jFsILis75wIDS7Ebc9ufnpRmM403VyorruTAgCJ0ndufdt4V7qpG9Vu+7JL8Z7/C/A6qk1JWWX4OC45xlsQ8lSEEhVP8AqbtPdy+dB4PHlfemO/s7O+u9uY7rjRfZ85jOe8A7DuP8qohmzSikN7vUzBPCRBPjz5cqcayjHZ2Ul4/o1oYlRio7Fl4/ofozx1yYU5gYzZizZYnaTzkeldknFbcTOm2x/CuPwnBTlAVT4qFXwJIMkg7Hl861OH9Hbly5mxUFF91Boh7NOYHf3Daa0cDisRKexTzXfu8zKxMaMpOV7e50lrFK4lSCO0fQ9hqx7kDtqFnCBRChVHYoAHjAFTe0cpFepV7ZmU7bgQGXXxrRoK2vXXun6UdQxIVKmLVUb1IZaTTVQbtPnoGXUjVIu1aDSAVZvHuBW8VaNu4O9WHvI3JlNaRamLioTgprZloThOUJKUXZo8uxGAYlsNi4V1ylbuYqGXrAMmXrEnmAOWsRVGC6F2C+ZcQxYDrZc6XIG8EsdBG1eice4JaxVvK4GYao0SVP4g8x/KvPsFwJ7FxmMC7ZgKrPlz6aMsKSQBB0EHu1A85iMLPD3UOy+eNvg36GKjVi3fZfCytfz492hrYq5h8GAVUvcOg1LvA3OZthy03PgYO4hxjLbDWl9ozAMByCnWWPIkbDfn45C4TEO2ZVQCYGW3duEDYawBoKMt9HsTqM1zTs9hbUzvBlm+VZkcFUnZ7Db77/AOeo5Ojk5yu993qF43i8WgbalnYaA/Byl+8GRHOOzei1xdvZDNC3Y6xOij84ciTvGw1nkDJOhhPvt63Lr+qgKKNw3Q+ympI8VtqvzbMfnVqHRVVpWhbxt9v2K06uGirX9DEHFwbfsy5J1BK6sw/VmNIB7frP2zPbCBXKjTYrmA2zFoMRAjzPd1CYCwnYP0n/AAmKVzieHtj3kHgJ+gruuiprtSS58ji8VF9iL4mHY4c7KFZZUe6skx4wNeY8Ioi3wFzygDYRoJ3jMdJ8KMudMMOGyq+cxMJB+UzVD9MVgFbVw9xDA/NYPrUl0dQj/ZV/HLIdZXlnGJYnR/wHn/AVYOjan3m/dn5uW+lZWI6YXdclg/rEfQEn5Vnv/aK9q8qXrZAYTp1ucbAZh6HwqzToYBOyV/zz6B1eJea+DrrPBLS8ifOP9EUZbwKDZFntiT6nWg+G8atXwDbcGeU/Tka0VNa1KhQjnTivJIozdS9pNllsVKKYNTirJyJik1VrcqWakMotjr+RoqhrQ6/kfwommwKcQaGDzRGIocaUIBxT0ymlyoAlNSR4qsmsPpozfkV7IWBgaruBmUsfJQahN7KbJwjtSUeJ0T4lRuwHiQPrQt3jVld7i+Rn/TNeTcN4j7Z1R3ZLsQAhK27oG5VRHXHxJziR2VqW8KnNleJ2tmfPNJmser0jKGWyasej46Sl6Hc3+luHX/M8hofRooO502sz1VZjHIN4/CpHzrl2vhNAP3dfRY5xSLhiDrtyVh38vPnVZ9JVXorHdYCktbm/c6YufdtH9aP/ALD6UHiel98mFVR5gx+6frQVvzHZKz3bmfrVeMxJX4hPeD+AP1ri8ZWlvJRw1JPs+4/EOkd9UZ3vqoAkwGmOwQd/CK5XDdKsRfcg3SF78s90kj6fzpdLMfOHC5lLF1Gmh2Y/UDSsvh6ZLeaFkgwWObYz7o7z26TXoeiqHWU3Uq5u9s9DJx9R057EFY1k6RMbmV/th2Fm2PZBA27RQ968Ljs4tgKCMo0AUHtP3tJJ7T2UBw2WYv2SeSrz3PICNfHam4jiI0AGup+IdbU5T2ZhPnWtHCUYT6yMbMz3WqOOy3kDNiWFwEGCDIynUcjttrzrtuH8XzWwzqzsN4g94OrAD05GuK4bbHvNHIwxy6DUmBqYIGnfRGK4k1tHywMmkKGG3vDUyRMnwNU+kcKsRS0zWnyWcFV6uok3kzqMdxdBuhkaR1THkP4Gsq/ihcvK0AKEA1AG7EzAHhyrjMTx1j8XfsI/nR+B44IBbU9pmdK89HCuCuekjVp7VkdWmIa0xa22UnWRlIbl1hs3n8q6zgf9oMAC/EbZwSV85kr5yO8V5zZ4q1wkIpudygsfOBvtrvWlb4HiTBa0LQHxXWW36gmflU4ylTzvYK1OlUVpnteA4il2CjAzr3x2jtHeJFHNXlPAMObBDC9GoJW0jujdurZVU/nLBruOEcbe64UqcpBILEZ9I3yyDv2z41cpY6M5KD1MWthNi7i7o2albqNStVolIqN8K0nao/3zb7T6Gh8eax6klcidReWhyKJvmhWNQGNSJmkG1oPHcXs2h9rdtJ+m6qduwmabdhpX0DKxul/+44rT/JuD1Qj8aGxXTrDIJBuXP+naeD+u+VT61zvHunRv4e4qWgFZSCWcuwBMaraVlX9ZwK4TrQs0nmWadCbadsjzjF2GUhZzIhEkHrpAHvHlEyG7CNY27XhXHjpbvNmc+5cbQXexbnJbnKdm8da4i7bYX7lxOTKpX4SIiD2e7Wh7Zcv/AC+aMDNudwe23OvavLSQMapBTSTPQWTvc667xrKSsZYnQIJ+tBtxvIJOb9wEeMfxrNvYgXLfs3co0AWrzGcp+G3fI95CD1bnfXH8Sx96y5tXQUdPeBj1HIg8jzrnTwm1oN14QykjsrvSifiPgGX5mDHrQN/pBm2O24DfUxNcY3FWOk+tUDFMxhZLdigk+gq5HBJFeeNitDX4txYs4E6DrQZOo1Gu/LlWzexwe2gWQGAbTYHUEHtMn5VhYPobjbpzCw6r965FtfMuR9K6bhvQwKgXEYi0CpJCWQ946zIOUADdq1cNiaVCLjKRj4mnPES2oq5Zh0VLQJNuTOhJZpA3E6DqNqInWslySOenMx46AcgfpXdYTgVplUZblwAaZ2Ftdo2QZvU1rYfALbByJZt9pRAzdklmmDoPSo1OmqMeym/Tn8EI9HVX2rI4zheAvMn2SMWM6rbJA0g9dhG+vlUV6F3ixN25atjmGfO8H8xJ3M866rE8TszDXM5G4DF/VbUx5gVWeKGIs4e5HaxWzb84lvkKzanTFeXZil4/v6LcOjYLtNs5jC/2ZWN2u4i93Ii2l82eT5gVt4To3h7IhbFkRzctff0Og1opfyl9MwURtZtlj+3dkfIVXc6Pc70t/wBV2uH9heqPCRWbOvUn2pfjlF6NKEd3yyrFcUVYVb50+CyBP7NkSPOrcJiCAMtk5vvXnVO7frXD8t6lYS2BHuiZUsMiEbdSdCO+edbFki0oICx8TLlEbyJmZ0U7xHhVecrHV5Ky+jMRcS5lnKCQB7NI3YL796WO42HbXRdDcAqX7vWZyEEsxdjq2wLafCdo2rJxHF7KLmZgHMZVQe0YkENEoG1OnZvr3GcG4ni3YnDYWMyrmuYpjbCwzgD2Sgu2x2076tYFSdaLtln7epXxM702juBQ2N4nasj7W6qTtmIBPgu53G1ZCcBxFz/ecY5kaphgLKfta3D6itXhXALFjW1aVW5sZa4fF2JY+tekvLcY1oLV38OfgzW4obh6lq4U53HX2a+SvDtr2LzoetziArGrrE5Sa3FvTPpS+ECBLJul5jVsojlCIzE+Q3Gtc/a4txK+BFk2weS21T1fEMT6JXotzahGEVxcNrezqqiirbK8zg73RHG3/wDFxAVeYL3rh/ZU27fyNH4L+z60i9a5cY88ns7Q/wC2uYftV1i25qZs0uphvV/HP3H109zt4ZGJg+iWFtmRZVj23JuN4zcLVV0yULgL4AAGVQANtXUbDxrofYxXOf2iNk4dfPZ7P/3UoqJKDS4DpNyqRvxR5XatkMwUIS5gyY7dSecdYiBpB1mKa9wwg5luZWBA6wENsIIAGk9u8zSTFhteR+IDUFrhUHwABmr8VbzK1ucx2EEZiYJ0B20A12JrAu0z01kZ2Ua9UjJ7yLq1sHXNbHx2zuV9OYoq7w+1ixbs3QW39jctMM66ZiqMdDbIB6p93lVVkOwWYJElLh6rwBLKQd+WniNCNNLB4HLetXkj3wMvwFn6hnsILz3x26npKbjo8zlKCnFponw3oDhk2w4c9t52ufudVa37PDiggZLYHw2lS2oG3wifnQ+JF/K2d1RJ/wAm2BPISXzEkkxCgb0COGFtSrt2G6xPor+74qvKqcqsp9qXPmc4UorSyC7+Jsj40duxM11vPLMHxoNTcZjlttGkF2W2vouZvpWn+SMij4eXL6nf0qpMN1utmdpICkmMwEgHko21iuakt3Psd0tlalSJegDOqwNRat52A31a4XA8QBUf7mN0jOHudntXLDyUSvyFdHYUhlBQjQ6mCDtMAHQyTvOgOuooPHth5IZkZvuBQ9zzADOvoKlGUv8ACv1lmCpgVSFY5QN1UAQO2DOnKRtVqYu0PcWW6uUlSxI7Zb3RIYTMSKyxxZCxUKHMj7M5miPvJbzM2/xlNogDSisLhcQygKMg5wAm++lslySd810bbVJ00u0xSbepoYjFOCPaEop1hmRSe4EsANuUnXQihuJcXskIMhYCeoFyy3IAtDMN5yKeyq14OE1dmbaYhABzLlIMDnmZtJ7KNXAoiyAFGnV92fGI1jt+VK8I9/oRtoZmI4xcu/5eQjQCAAB3ZgW25ezqf93EiLjEn3ioBAA2k7mdD7oU+FXpk9osTpuqqd++RA0gyTsaPsorSzjM8mQpEA6BQG30A+ZNRc7aZHZxUUrFGBwNoBXW2cwK7ggk6GMzGWkQd9hvXX8BQ9csApOXQaxGbnGu9cm9ty4uNltqhEAkwdCOsdADr3zG9dHwDHqS1stDtDKDmXMoG65tTH86sYFrr078SlirumboFSRoqMVaixXpjHAMcdKxq2+IbVi10RE6uoFBU6jXMZWE17vxqbLNPSmkMiorg/7VuIL+SthLcNfxEFUzAHKjK5PmQABpOvZXbe2ryPpdwFlxLi82tx2u4e/8U80bvUQI5qFiOVfEzcIXRcwdOM6lm/3zqcX0d4g8ZHHWXq5XmGAOo1919/HTmK6G1Z9ocwhX+8VAJg6aeGh/hQ1/Ae0YtAF9IF5B/mLyde0x6+IqJutlEMDocp1kiJIkH3oHP+Yx5vad1keipxUY55hFqwQbhcfCfeadcp2kbg8+YIrSwa5LyKTOe9bIgDkwOvfpv/Osm5i56uYsSAFX3rhEAjqgE7lwfCtC9iGS4rOoQB1cNeYWyQAYBQZmJk75R61CUZMTmtlo6rip6oAze9b1JSNHUjQeHZQGExTYdZuFcrMFDFxC5VRSHkDksyO08taAxPFLtxCYuModI9mvsAZgjrXQTlDRqNTmGgqq1gmzZoto7aDKGvXyY0+1vHTQdmkVxjSUVaTKUdA/iOON1T7KWg6OvuQGUhg75UOgOxPuxsaD4fxG4P8ABIff3A19pJk9dstsEkyTJ3oizw5Gyls7M0a3wxIbeCHlV8VBG2uorVS+ApyKTpBeIA35keY8Z7KT2Y5JE9rKxm3sPiL3v6A8rlwv/wBq3ltj96p2OjCqs3DIPwkqlsz+aoAPoatucSd8wtZQ0jrDVV3g5p5GNAavvXbVpVBbKQI16ztAjRQJO3KoOcllp4Cu1kh7DW7RyKpGmi27YIGYADvnQkSNZ2IFPcx14sMg0QgERlJJXZpzBdQD2gOPMNMezkC2sLrq51JO5yLuT3kGjkeDlkSfhgluyRaQSNvi9ajfuIuFga7ZuMgz/eLMq5pJkkSytBAO2w23pmwjESzZANdeu/mAYHPWasu48K2T4/u+/c8rVowvizCoujtAYKoOwukO5P5tm31Af2jRaT1JQlYGw9tW1Ga4BuSRkGm51W2DpzJNFWsYz6WpcDSLUC2B33nASP0VatHD9Ert0gskgbNiSSF/QsLAHnlrpLHRe1A9rN3uaBb8rY0juM1cpYGrUzasu/6/w5VcZTW85LAcOa40hiTsRh+uw7nxFw9X9XJ4Vt4PonBmRa2Jyde8xGsvdedfAHxrqbdsAAAAAbACAPAVBx2Vp0uj6cM5Zv0M6eMnLKORBjrVqvIqljrUrak+FaRSBsYJ218KzPyJ/uN6Gt53W2J/8mgf79X7h9RTTEahqBqdNURlZqM1bFUP660rDuU3riICzsEUbszZVHiTArlekPG8FibL2Qbl+TIOGUsVce6y3DFuR+l2g6E1PpJ0Tu4m+ty2bEAAfbq7+zjN/hqNNcwJ1Uyu5G1uC6ArviL92+fug+ysjwS2ZjxY1Wn1rdklbv8AotU1SilJyd+483xSMrI165bs3F0EZrl5h2G3bMa9kmKHLWSHZEuXsrfaG63skUncm0kGOZkGvVeN9B7Nyzlw6W7N1OtbdVC9b7tzKJZWAAMydjuBXmmLwjq73kTJftdS/ZPxR8jpqDzBHI1nVaLpW4c5cfU2cPXjXvxW75AcZxG9aZEGW1buEKpw6hFkmCGbeY8JHnGvwzComJsEIM2cyWJZvcYzmYyRzoMBGQFG+yaIB/ynmQpnYTGVuW222pZE4iwvMZ9Yna03Ic9fnVWcna3iWXBKLN/jOLVkKmN011OzBvwrIu21KlSzAe8HJWCDlIVo7IWD6yRB0+I2fswqZc+ZWymdgdZygn1qnC8K0LOzHmwUZFnmWaS3mWHhVSEtlFWOzYGS9C9Y+8IjXNrrqO2S2kSKnbtvcPUUqJ3ZnAM6HqgyxOmhAFS0cAWllBuUAVNO1zCn1Y1Za4kSctolyNCLABj9K+8KP1QDTV2Tk7LJZhX5BkXNduRMRJFtSfzRqxPdrWdjsPIJ0tJPvXItqfIy7HyFX/k75uvcW2zfDazXsQ3d7RgW8gK1cF0ZcnMqC2Tvcvk3L3ks9XwJHhXanh5T7Cv7Fd1VTzk+eeFzIwtkx1Fdx99/sLX/AOhHyovCYY3BlQtd11XDj2VgH865IzebHbaunw/Re1Ia6WvMP+IerPdbEL6gnvrXt2xsNAOzYeFadLo7fN/gp1MbfsrnnwOb4f0UaBmZbS/csjX9a4wn0A8a38DwS1Z/w0AJ3bdj4sdT60WqzHdVlX6VCnT7KKc6056sYCnpUq7nEYmnpiKegBUqVKgCjGLKNpOlczNdYw0rF/uU/fFSi7CNump6rdqiMkaiy61DNTGnYLiQ9berYFDkUgaLCuXkVyfTLo2bsYiwP9otiMukXk3yH84bqe3TY6dODTEVCVNSVpHSnVlTkpR1PDLtsDNetDMj6XrUeIY5TzB0I3o3gCuL9kqGuWQLhR1GZoKFcj+ZEE8j411/TLo+bZfF2FnniLYHvAaG6o+8B7w5jXcGcDhWEtlT7Nrr+2h/YWM0a7Fynug76kDXasLEUpU3s2vfTnij0VPERq0tr893PE1ruPytDMqHkgBu3f8A0regPiSKpvq5GZlCCdLmKYNHelleovyrZ4f0XvkCBbwqHdVAuXT4kEKD5tWxhuidhTmZTdf7945z5A9VfICo0uj6ktcvfnxKc8TTg8s+eeJyOFwJxEFEfExs7wmHB7phW8gxroML0OZv8e7A/wCHZlFjsL+8w8MtdJ7MikK06WBpQ1V/EpzxlSWSy550sU4LhduyuW2ioOcDU/pHdj3mryneKcUgKvJWKbd82RNW2102pkWpsabIoQUCnIqEdtIiojJBe81KmFNNMCVKmiotamgCdKq/Y04t0ANiGhWMxoa5eulu4ZSDm9Ziue9mv3vlUkI6iqblPSpIGUzSzUqVMEKKQpUqBDzTE0qVMCSGoYfDpbGVFVF+6qhVnwGlKlXN6nRaF1I09KkAqQSlSouA+Wo09KpIiyU8qcL60qVADE09KlRYB1qt7kUqVAiSA86jcJpUqBkk2pyaVKmIAx+1YdKlU0B//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www.contestandotupregunta.org/Santuario/propiciatori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476671"/>
            <a:ext cx="2968859" cy="3168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0569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a:bodyPr>
          <a:lstStyle/>
          <a:p>
            <a:pPr marL="0" indent="0" algn="ctr">
              <a:buNone/>
            </a:pPr>
            <a:r>
              <a:rPr lang="es-CO" sz="3600" b="1" u="sng" dirty="0">
                <a:solidFill>
                  <a:srgbClr val="FF0000"/>
                </a:solidFill>
              </a:rPr>
              <a:t>¿Cuál fue la mayor </a:t>
            </a:r>
            <a:r>
              <a:rPr lang="es-CO" sz="3600" b="1" u="sng" dirty="0" err="1" smtClean="0">
                <a:solidFill>
                  <a:srgbClr val="FF0000"/>
                </a:solidFill>
              </a:rPr>
              <a:t>pretencion</a:t>
            </a:r>
            <a:r>
              <a:rPr lang="es-CO" sz="3600" b="1" u="sng" dirty="0" smtClean="0">
                <a:solidFill>
                  <a:srgbClr val="FF0000"/>
                </a:solidFill>
              </a:rPr>
              <a:t> </a:t>
            </a:r>
            <a:r>
              <a:rPr lang="es-CO" sz="3600" b="1" u="sng" dirty="0">
                <a:solidFill>
                  <a:srgbClr val="FF0000"/>
                </a:solidFill>
              </a:rPr>
              <a:t>de este ángel llamado Lucifer?</a:t>
            </a:r>
          </a:p>
          <a:p>
            <a:pPr marL="0" indent="0">
              <a:buNone/>
            </a:pPr>
            <a:endParaRPr lang="es-CO" dirty="0" smtClean="0"/>
          </a:p>
          <a:p>
            <a:pPr marL="0" indent="0" algn="ctr">
              <a:buNone/>
            </a:pPr>
            <a:r>
              <a:rPr lang="es-CO" dirty="0" smtClean="0">
                <a:solidFill>
                  <a:srgbClr val="FF0000"/>
                </a:solidFill>
              </a:rPr>
              <a:t>Isaías </a:t>
            </a:r>
            <a:r>
              <a:rPr lang="es-CO" dirty="0">
                <a:solidFill>
                  <a:srgbClr val="FF0000"/>
                </a:solidFill>
              </a:rPr>
              <a:t>14:12-14</a:t>
            </a:r>
            <a:r>
              <a:rPr lang="es-CO" dirty="0" smtClean="0">
                <a:solidFill>
                  <a:srgbClr val="FF0000"/>
                </a:solidFill>
              </a:rPr>
              <a:t>.</a:t>
            </a:r>
            <a:r>
              <a:rPr lang="es-CO" b="1" baseline="30000" dirty="0"/>
              <a:t> </a:t>
            </a:r>
            <a:r>
              <a:rPr lang="es-CO" dirty="0" smtClean="0"/>
              <a:t>¡Cómo </a:t>
            </a:r>
            <a:r>
              <a:rPr lang="es-CO" dirty="0"/>
              <a:t>caíste del cielo, oh Lucero, hijo de la mañana! Cortado fuiste por tierra, tú que debilitabas a las naciones. </a:t>
            </a:r>
          </a:p>
          <a:p>
            <a:pPr marL="0" indent="0" algn="ctr">
              <a:buNone/>
            </a:pPr>
            <a:r>
              <a:rPr lang="es-CO" b="1" baseline="30000" dirty="0"/>
              <a:t>13 </a:t>
            </a:r>
            <a:r>
              <a:rPr lang="es-CO" dirty="0"/>
              <a:t>Tú que decías en tu corazón: Subiré al cielo; en lo alto, junto a las estrellas de Dios, levantaré mi trono, y en el monte del testimonio me sentaré, a los lados del </a:t>
            </a:r>
            <a:r>
              <a:rPr lang="es-CO" dirty="0" smtClean="0"/>
              <a:t>norte;</a:t>
            </a:r>
            <a:r>
              <a:rPr lang="es-CO" dirty="0"/>
              <a:t> </a:t>
            </a:r>
            <a:r>
              <a:rPr lang="es-CO" b="1" baseline="30000" dirty="0" smtClean="0"/>
              <a:t>14 </a:t>
            </a:r>
            <a:r>
              <a:rPr lang="es-CO" dirty="0"/>
              <a:t>sobre las alturas de las nubes subiré, y seré semejante al Altísimo</a:t>
            </a:r>
            <a:endParaRPr lang="es-CO" dirty="0">
              <a:solidFill>
                <a:srgbClr val="FF0000"/>
              </a:solidFill>
            </a:endParaRPr>
          </a:p>
          <a:p>
            <a:endParaRPr lang="es-CO" dirty="0"/>
          </a:p>
        </p:txBody>
      </p:sp>
    </p:spTree>
    <p:extLst>
      <p:ext uri="{BB962C8B-B14F-4D97-AF65-F5344CB8AC3E}">
        <p14:creationId xmlns:p14="http://schemas.microsoft.com/office/powerpoint/2010/main" val="3440621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188640"/>
            <a:ext cx="9144000" cy="1368152"/>
          </a:xfrm>
        </p:spPr>
        <p:txBody>
          <a:bodyPr>
            <a:noAutofit/>
          </a:bodyPr>
          <a:lstStyle/>
          <a:p>
            <a:r>
              <a:rPr lang="es-CO" sz="2800" i="1" dirty="0" smtClean="0">
                <a:solidFill>
                  <a:srgbClr val="FF0000"/>
                </a:solidFill>
              </a:rPr>
              <a:t>Dado la importancia que tiene este personaje, vamos a estudiar detalladamente sus pretensiones, a la luz del E. de Profecía.</a:t>
            </a:r>
            <a:endParaRPr lang="es-CO" sz="2800" i="1" dirty="0">
              <a:solidFill>
                <a:srgbClr val="FF0000"/>
              </a:solidFill>
            </a:endParaRPr>
          </a:p>
        </p:txBody>
      </p:sp>
      <p:sp>
        <p:nvSpPr>
          <p:cNvPr id="3" name="2 Marcador de contenido"/>
          <p:cNvSpPr>
            <a:spLocks noGrp="1"/>
          </p:cNvSpPr>
          <p:nvPr>
            <p:ph idx="1"/>
          </p:nvPr>
        </p:nvSpPr>
        <p:spPr>
          <a:xfrm>
            <a:off x="2762840" y="1916832"/>
            <a:ext cx="3456384" cy="5085184"/>
          </a:xfrm>
        </p:spPr>
        <p:txBody>
          <a:bodyPr>
            <a:noAutofit/>
          </a:bodyPr>
          <a:lstStyle/>
          <a:p>
            <a:pPr marL="0" indent="0" algn="ctr">
              <a:buNone/>
            </a:pPr>
            <a:r>
              <a:rPr lang="es-CO" sz="2800" b="1" dirty="0"/>
              <a:t>Lucero, hijo de la mañana. </a:t>
            </a:r>
            <a:endParaRPr lang="es-CO" sz="2800" b="1" dirty="0" smtClean="0"/>
          </a:p>
          <a:p>
            <a:pPr marL="0" indent="0" algn="ctr">
              <a:buNone/>
            </a:pPr>
            <a:r>
              <a:rPr lang="es-CO" sz="2800" dirty="0" smtClean="0"/>
              <a:t>    </a:t>
            </a:r>
            <a:r>
              <a:rPr lang="es-CO" sz="2800" dirty="0"/>
              <a:t>H</a:t>
            </a:r>
            <a:r>
              <a:rPr lang="es-CO" sz="2400" dirty="0"/>
              <a:t>eb. helel ben shajar, “el que brilla hijo de la mañana”. El nombre helel, del verbo halal (“dar luz”, “brillar”), como también sus equivalentes en los otros idiomas semíticos, </a:t>
            </a:r>
            <a:endParaRPr lang="es-CO" sz="2400" dirty="0" smtClean="0"/>
          </a:p>
        </p:txBody>
      </p:sp>
      <p:pic>
        <p:nvPicPr>
          <p:cNvPr id="3074" name="Picture 2" descr="http://2.bp.blogspot.com/-lku21LMurC8/T18vEuboRyI/AAAAAAAAAUQ/hrJk-JReOo4/s400/lucif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976" y="2420888"/>
            <a:ext cx="2585864" cy="28575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0.gstatic.com/images?q=tbn:ANd9GcSFm-gfTo0-QFJPwjY1A9iJpmX3GWZH53HBy69OeWT-AyGq_179U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9048" y="2420888"/>
            <a:ext cx="2847975" cy="15841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387710" y="4221088"/>
            <a:ext cx="2730936" cy="1477328"/>
          </a:xfrm>
          <a:prstGeom prst="rect">
            <a:avLst/>
          </a:prstGeom>
        </p:spPr>
        <p:txBody>
          <a:bodyPr wrap="square">
            <a:spAutoFit/>
          </a:bodyPr>
          <a:lstStyle/>
          <a:p>
            <a:pPr algn="ctr"/>
            <a:r>
              <a:rPr lang="es-CO" dirty="0" smtClean="0"/>
              <a:t>Este nombre era </a:t>
            </a:r>
            <a:r>
              <a:rPr lang="es-CO" dirty="0"/>
              <a:t>comúnmente aplicado al planeta Venus, el astro matinal, a causa de su brillo sin igual.</a:t>
            </a:r>
          </a:p>
        </p:txBody>
      </p:sp>
    </p:spTree>
    <p:extLst>
      <p:ext uri="{BB962C8B-B14F-4D97-AF65-F5344CB8AC3E}">
        <p14:creationId xmlns:p14="http://schemas.microsoft.com/office/powerpoint/2010/main" val="3240919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randombar(horizontal)">
                                      <p:cBhvr>
                                        <p:cTn id="12" dur="500"/>
                                        <p:tgtEl>
                                          <p:spTgt spid="307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80">
                                          <p:stCondLst>
                                            <p:cond delay="0"/>
                                          </p:stCondLst>
                                        </p:cTn>
                                        <p:tgtEl>
                                          <p:spTgt spid="4"/>
                                        </p:tgtEl>
                                      </p:cBhvr>
                                    </p:animEffect>
                                    <p:anim calcmode="lin" valueType="num">
                                      <p:cBhvr>
                                        <p:cTn id="2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3" dur="26">
                                          <p:stCondLst>
                                            <p:cond delay="650"/>
                                          </p:stCondLst>
                                        </p:cTn>
                                        <p:tgtEl>
                                          <p:spTgt spid="4"/>
                                        </p:tgtEl>
                                      </p:cBhvr>
                                      <p:to x="100000" y="60000"/>
                                    </p:animScale>
                                    <p:animScale>
                                      <p:cBhvr>
                                        <p:cTn id="34" dur="166" decel="50000">
                                          <p:stCondLst>
                                            <p:cond delay="676"/>
                                          </p:stCondLst>
                                        </p:cTn>
                                        <p:tgtEl>
                                          <p:spTgt spid="4"/>
                                        </p:tgtEl>
                                      </p:cBhvr>
                                      <p:to x="100000" y="100000"/>
                                    </p:animScale>
                                    <p:animScale>
                                      <p:cBhvr>
                                        <p:cTn id="35" dur="26">
                                          <p:stCondLst>
                                            <p:cond delay="1312"/>
                                          </p:stCondLst>
                                        </p:cTn>
                                        <p:tgtEl>
                                          <p:spTgt spid="4"/>
                                        </p:tgtEl>
                                      </p:cBhvr>
                                      <p:to x="100000" y="80000"/>
                                    </p:animScale>
                                    <p:animScale>
                                      <p:cBhvr>
                                        <p:cTn id="36" dur="166" decel="50000">
                                          <p:stCondLst>
                                            <p:cond delay="1338"/>
                                          </p:stCondLst>
                                        </p:cTn>
                                        <p:tgtEl>
                                          <p:spTgt spid="4"/>
                                        </p:tgtEl>
                                      </p:cBhvr>
                                      <p:to x="100000" y="100000"/>
                                    </p:animScale>
                                    <p:animScale>
                                      <p:cBhvr>
                                        <p:cTn id="37" dur="26">
                                          <p:stCondLst>
                                            <p:cond delay="1642"/>
                                          </p:stCondLst>
                                        </p:cTn>
                                        <p:tgtEl>
                                          <p:spTgt spid="4"/>
                                        </p:tgtEl>
                                      </p:cBhvr>
                                      <p:to x="100000" y="90000"/>
                                    </p:animScale>
                                    <p:animScale>
                                      <p:cBhvr>
                                        <p:cTn id="38" dur="166" decel="50000">
                                          <p:stCondLst>
                                            <p:cond delay="1668"/>
                                          </p:stCondLst>
                                        </p:cTn>
                                        <p:tgtEl>
                                          <p:spTgt spid="4"/>
                                        </p:tgtEl>
                                      </p:cBhvr>
                                      <p:to x="100000" y="100000"/>
                                    </p:animScale>
                                    <p:animScale>
                                      <p:cBhvr>
                                        <p:cTn id="39" dur="26">
                                          <p:stCondLst>
                                            <p:cond delay="1808"/>
                                          </p:stCondLst>
                                        </p:cTn>
                                        <p:tgtEl>
                                          <p:spTgt spid="4"/>
                                        </p:tgtEl>
                                      </p:cBhvr>
                                      <p:to x="100000" y="95000"/>
                                    </p:animScale>
                                    <p:animScale>
                                      <p:cBhvr>
                                        <p:cTn id="40" dur="166" decel="50000">
                                          <p:stCondLst>
                                            <p:cond delay="1834"/>
                                          </p:stCondLst>
                                        </p:cTn>
                                        <p:tgtEl>
                                          <p:spTgt spid="4"/>
                                        </p:tgtEl>
                                      </p:cBhvr>
                                      <p:to x="100000" y="100000"/>
                                    </p:animScale>
                                  </p:childTnLst>
                                </p:cTn>
                              </p:par>
                            </p:childTnLst>
                          </p:cTn>
                        </p:par>
                      </p:childTnLst>
                    </p:cTn>
                  </p:par>
                  <p:par>
                    <p:cTn id="41" fill="hold">
                      <p:stCondLst>
                        <p:cond delay="indefinite"/>
                      </p:stCondLst>
                      <p:childTnLst>
                        <p:par>
                          <p:cTn id="42" fill="hold">
                            <p:stCondLst>
                              <p:cond delay="0"/>
                            </p:stCondLst>
                            <p:childTnLst>
                              <p:par>
                                <p:cTn id="43" presetID="26" presetClass="entr" presetSubtype="0" fill="hold" nodeType="clickEffect">
                                  <p:stCondLst>
                                    <p:cond delay="0"/>
                                  </p:stCondLst>
                                  <p:childTnLst>
                                    <p:set>
                                      <p:cBhvr>
                                        <p:cTn id="44" dur="1" fill="hold">
                                          <p:stCondLst>
                                            <p:cond delay="0"/>
                                          </p:stCondLst>
                                        </p:cTn>
                                        <p:tgtEl>
                                          <p:spTgt spid="3076"/>
                                        </p:tgtEl>
                                        <p:attrNameLst>
                                          <p:attrName>style.visibility</p:attrName>
                                        </p:attrNameLst>
                                      </p:cBhvr>
                                      <p:to>
                                        <p:strVal val="visible"/>
                                      </p:to>
                                    </p:set>
                                    <p:animEffect transition="in" filter="wipe(down)">
                                      <p:cBhvr>
                                        <p:cTn id="45" dur="580">
                                          <p:stCondLst>
                                            <p:cond delay="0"/>
                                          </p:stCondLst>
                                        </p:cTn>
                                        <p:tgtEl>
                                          <p:spTgt spid="3076"/>
                                        </p:tgtEl>
                                      </p:cBhvr>
                                    </p:animEffect>
                                    <p:anim calcmode="lin" valueType="num">
                                      <p:cBhvr>
                                        <p:cTn id="46"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51" dur="26">
                                          <p:stCondLst>
                                            <p:cond delay="650"/>
                                          </p:stCondLst>
                                        </p:cTn>
                                        <p:tgtEl>
                                          <p:spTgt spid="3076"/>
                                        </p:tgtEl>
                                      </p:cBhvr>
                                      <p:to x="100000" y="60000"/>
                                    </p:animScale>
                                    <p:animScale>
                                      <p:cBhvr>
                                        <p:cTn id="52" dur="166" decel="50000">
                                          <p:stCondLst>
                                            <p:cond delay="676"/>
                                          </p:stCondLst>
                                        </p:cTn>
                                        <p:tgtEl>
                                          <p:spTgt spid="3076"/>
                                        </p:tgtEl>
                                      </p:cBhvr>
                                      <p:to x="100000" y="100000"/>
                                    </p:animScale>
                                    <p:animScale>
                                      <p:cBhvr>
                                        <p:cTn id="53" dur="26">
                                          <p:stCondLst>
                                            <p:cond delay="1312"/>
                                          </p:stCondLst>
                                        </p:cTn>
                                        <p:tgtEl>
                                          <p:spTgt spid="3076"/>
                                        </p:tgtEl>
                                      </p:cBhvr>
                                      <p:to x="100000" y="80000"/>
                                    </p:animScale>
                                    <p:animScale>
                                      <p:cBhvr>
                                        <p:cTn id="54" dur="166" decel="50000">
                                          <p:stCondLst>
                                            <p:cond delay="1338"/>
                                          </p:stCondLst>
                                        </p:cTn>
                                        <p:tgtEl>
                                          <p:spTgt spid="3076"/>
                                        </p:tgtEl>
                                      </p:cBhvr>
                                      <p:to x="100000" y="100000"/>
                                    </p:animScale>
                                    <p:animScale>
                                      <p:cBhvr>
                                        <p:cTn id="55" dur="26">
                                          <p:stCondLst>
                                            <p:cond delay="1642"/>
                                          </p:stCondLst>
                                        </p:cTn>
                                        <p:tgtEl>
                                          <p:spTgt spid="3076"/>
                                        </p:tgtEl>
                                      </p:cBhvr>
                                      <p:to x="100000" y="90000"/>
                                    </p:animScale>
                                    <p:animScale>
                                      <p:cBhvr>
                                        <p:cTn id="56" dur="166" decel="50000">
                                          <p:stCondLst>
                                            <p:cond delay="1668"/>
                                          </p:stCondLst>
                                        </p:cTn>
                                        <p:tgtEl>
                                          <p:spTgt spid="3076"/>
                                        </p:tgtEl>
                                      </p:cBhvr>
                                      <p:to x="100000" y="100000"/>
                                    </p:animScale>
                                    <p:animScale>
                                      <p:cBhvr>
                                        <p:cTn id="57" dur="26">
                                          <p:stCondLst>
                                            <p:cond delay="1808"/>
                                          </p:stCondLst>
                                        </p:cTn>
                                        <p:tgtEl>
                                          <p:spTgt spid="3076"/>
                                        </p:tgtEl>
                                      </p:cBhvr>
                                      <p:to x="100000" y="95000"/>
                                    </p:animScale>
                                    <p:animScale>
                                      <p:cBhvr>
                                        <p:cTn id="58" dur="166" decel="50000">
                                          <p:stCondLst>
                                            <p:cond delay="1834"/>
                                          </p:stCondLst>
                                        </p:cTn>
                                        <p:tgtEl>
                                          <p:spTgt spid="307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lnSpcReduction="10000"/>
          </a:bodyPr>
          <a:lstStyle/>
          <a:p>
            <a:pPr marL="0" indent="0" algn="ctr">
              <a:buNone/>
            </a:pPr>
            <a:r>
              <a:rPr lang="es-CO" dirty="0" smtClean="0"/>
              <a:t>Venus </a:t>
            </a:r>
            <a:r>
              <a:rPr lang="es-CO" dirty="0"/>
              <a:t>es el más luminoso de todos los planetas, y cuando alcanza su máximo esplendor, </a:t>
            </a:r>
            <a:r>
              <a:rPr lang="es-CO" i="1" u="sng" dirty="0"/>
              <a:t>es siete veces más brillante que Sirio, la más refulgente de todas las estrellas fijas. </a:t>
            </a:r>
            <a:endParaRPr lang="es-CO" i="1" u="sng" dirty="0" smtClean="0"/>
          </a:p>
          <a:p>
            <a:pPr marL="0" indent="0" algn="ctr">
              <a:buNone/>
            </a:pPr>
            <a:endParaRPr lang="es-CO" i="1" dirty="0" smtClean="0">
              <a:solidFill>
                <a:srgbClr val="FF0000"/>
              </a:solidFill>
            </a:endParaRPr>
          </a:p>
          <a:p>
            <a:pPr marL="0" indent="0" algn="ctr">
              <a:buNone/>
            </a:pPr>
            <a:r>
              <a:rPr lang="es-CO" i="1" dirty="0" smtClean="0">
                <a:solidFill>
                  <a:srgbClr val="FF0000"/>
                </a:solidFill>
              </a:rPr>
              <a:t>En </a:t>
            </a:r>
            <a:r>
              <a:rPr lang="es-CO" i="1" dirty="0">
                <a:solidFill>
                  <a:srgbClr val="FF0000"/>
                </a:solidFill>
              </a:rPr>
              <a:t>circunstancias propicias, Venus puede verse a simple vista a mediodía, y de noche proyecta una sombra. </a:t>
            </a:r>
            <a:endParaRPr lang="es-CO" i="1" dirty="0" smtClean="0">
              <a:solidFill>
                <a:srgbClr val="FF0000"/>
              </a:solidFill>
            </a:endParaRPr>
          </a:p>
          <a:p>
            <a:pPr marL="0" indent="0" algn="ctr">
              <a:buNone/>
            </a:pPr>
            <a:endParaRPr lang="es-CO" dirty="0" smtClean="0"/>
          </a:p>
          <a:p>
            <a:pPr marL="0" indent="0" algn="ctr">
              <a:buNone/>
            </a:pPr>
            <a:r>
              <a:rPr lang="es-CO" dirty="0" smtClean="0"/>
              <a:t>En </a:t>
            </a:r>
            <a:r>
              <a:rPr lang="es-CO" dirty="0"/>
              <a:t>la LXX, helel se traduce como hesfóros “</a:t>
            </a:r>
            <a:r>
              <a:rPr lang="es-CO" i="1" dirty="0"/>
              <a:t>portador del alba</a:t>
            </a:r>
            <a:r>
              <a:rPr lang="es-CO" dirty="0"/>
              <a:t>” o “</a:t>
            </a:r>
            <a:r>
              <a:rPr lang="es-CO" i="1" dirty="0"/>
              <a:t>estrella matutina</a:t>
            </a:r>
            <a:r>
              <a:rPr lang="es-CO" dirty="0"/>
              <a:t>”, nombre común entre los griegos para designar a Venus cuando aparecía por la mañana. </a:t>
            </a:r>
          </a:p>
          <a:p>
            <a:endParaRPr lang="es-CO" dirty="0"/>
          </a:p>
        </p:txBody>
      </p:sp>
    </p:spTree>
    <p:extLst>
      <p:ext uri="{BB962C8B-B14F-4D97-AF65-F5344CB8AC3E}">
        <p14:creationId xmlns:p14="http://schemas.microsoft.com/office/powerpoint/2010/main" val="1271122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rmAutofit fontScale="85000" lnSpcReduction="10000"/>
          </a:bodyPr>
          <a:lstStyle/>
          <a:p>
            <a:pPr marL="0" indent="0" algn="ctr">
              <a:buNone/>
            </a:pPr>
            <a:r>
              <a:rPr lang="es-CO" dirty="0" smtClean="0"/>
              <a:t>El </a:t>
            </a:r>
            <a:r>
              <a:rPr lang="es-CO" dirty="0"/>
              <a:t>nombre Lucifer deriva del latín, y s</a:t>
            </a:r>
            <a:r>
              <a:rPr lang="es-CO" dirty="0" smtClean="0"/>
              <a:t>ignifica </a:t>
            </a:r>
            <a:r>
              <a:rPr lang="es-CO" dirty="0"/>
              <a:t>“</a:t>
            </a:r>
            <a:r>
              <a:rPr lang="es-CO" i="1" dirty="0"/>
              <a:t>portador de luz</a:t>
            </a:r>
            <a:r>
              <a:rPr lang="es-CO" dirty="0" smtClean="0"/>
              <a:t>”.</a:t>
            </a:r>
          </a:p>
          <a:p>
            <a:pPr marL="0" indent="0" algn="ctr">
              <a:buNone/>
            </a:pPr>
            <a:endParaRPr lang="es-CO" dirty="0" smtClean="0"/>
          </a:p>
          <a:p>
            <a:pPr marL="0" indent="0" algn="ctr">
              <a:buNone/>
            </a:pPr>
            <a:r>
              <a:rPr lang="es-CO" dirty="0" smtClean="0"/>
              <a:t>¿A quién se le aplica el nombre: «Lucero de la mañana en el N. Testamento?</a:t>
            </a:r>
          </a:p>
          <a:p>
            <a:pPr marL="0" indent="0">
              <a:buNone/>
            </a:pPr>
            <a:endParaRPr lang="es-CO" dirty="0"/>
          </a:p>
          <a:p>
            <a:pPr marL="0" indent="0" algn="ctr">
              <a:buNone/>
            </a:pPr>
            <a:r>
              <a:rPr lang="es-CO" dirty="0" smtClean="0"/>
              <a:t> En </a:t>
            </a:r>
            <a:r>
              <a:rPr lang="es-CO" dirty="0" smtClean="0">
                <a:solidFill>
                  <a:srgbClr val="FF0000"/>
                </a:solidFill>
              </a:rPr>
              <a:t>2Ped.1:19.</a:t>
            </a:r>
            <a:r>
              <a:rPr lang="es-CO" dirty="0" smtClean="0"/>
              <a:t> </a:t>
            </a:r>
            <a:r>
              <a:rPr lang="es-CO" b="1" dirty="0" smtClean="0"/>
              <a:t>CRISTO</a:t>
            </a:r>
            <a:r>
              <a:rPr lang="es-CO" dirty="0" smtClean="0"/>
              <a:t> (no Lucifer) aparece </a:t>
            </a:r>
            <a:r>
              <a:rPr lang="es-CO" dirty="0"/>
              <a:t>como fosfóros, </a:t>
            </a:r>
            <a:r>
              <a:rPr lang="es-CO" dirty="0" smtClean="0"/>
              <a:t>que significa “</a:t>
            </a:r>
            <a:r>
              <a:rPr lang="es-CO" i="1" dirty="0" smtClean="0"/>
              <a:t>lucero </a:t>
            </a:r>
            <a:r>
              <a:rPr lang="es-CO" i="1" dirty="0"/>
              <a:t>de la mañana</a:t>
            </a:r>
            <a:r>
              <a:rPr lang="es-CO" dirty="0" smtClean="0"/>
              <a:t>”, </a:t>
            </a:r>
            <a:r>
              <a:rPr lang="es-CO" dirty="0"/>
              <a:t>literalmente, “</a:t>
            </a:r>
            <a:r>
              <a:rPr lang="es-CO" i="1" dirty="0"/>
              <a:t>portador de luz</a:t>
            </a:r>
            <a:r>
              <a:rPr lang="es-CO" dirty="0" smtClean="0"/>
              <a:t>”.</a:t>
            </a:r>
          </a:p>
          <a:p>
            <a:pPr marL="0" indent="0">
              <a:buNone/>
            </a:pPr>
            <a:endParaRPr lang="es-CO" dirty="0"/>
          </a:p>
          <a:p>
            <a:pPr marL="0" indent="0">
              <a:buNone/>
            </a:pPr>
            <a:r>
              <a:rPr lang="es-CO" dirty="0" smtClean="0"/>
              <a:t> </a:t>
            </a:r>
            <a:r>
              <a:rPr lang="es-CO" dirty="0"/>
              <a:t>En </a:t>
            </a:r>
            <a:r>
              <a:rPr lang="es-CO" dirty="0" smtClean="0">
                <a:solidFill>
                  <a:srgbClr val="FF0000"/>
                </a:solidFill>
              </a:rPr>
              <a:t>Apoc. 22:16</a:t>
            </a:r>
            <a:r>
              <a:rPr lang="es-CO" dirty="0" smtClean="0"/>
              <a:t> </a:t>
            </a:r>
            <a:r>
              <a:rPr lang="es-CO" dirty="0"/>
              <a:t>se lo llama “</a:t>
            </a:r>
            <a:r>
              <a:rPr lang="es-CO" dirty="0">
                <a:solidFill>
                  <a:srgbClr val="FF0000"/>
                </a:solidFill>
              </a:rPr>
              <a:t>estrella resplandeciente de la mañana</a:t>
            </a:r>
            <a:r>
              <a:rPr lang="es-CO" dirty="0" smtClean="0"/>
              <a:t>”, </a:t>
            </a:r>
            <a:r>
              <a:rPr lang="es-CO" dirty="0"/>
              <a:t>literalmente “</a:t>
            </a:r>
            <a:r>
              <a:rPr lang="es-CO" i="1" dirty="0"/>
              <a:t>estrella matutina</a:t>
            </a:r>
            <a:r>
              <a:rPr lang="es-CO" dirty="0"/>
              <a:t>”, “</a:t>
            </a:r>
            <a:r>
              <a:rPr lang="es-CO" i="1" dirty="0"/>
              <a:t>Lucero radiante</a:t>
            </a:r>
            <a:r>
              <a:rPr lang="es-CO" dirty="0"/>
              <a:t>” (</a:t>
            </a:r>
            <a:r>
              <a:rPr lang="es-CO" dirty="0" smtClean="0"/>
              <a:t>Biblia de Jerusalén).</a:t>
            </a:r>
          </a:p>
          <a:p>
            <a:pPr marL="0" indent="0">
              <a:buNone/>
            </a:pPr>
            <a:endParaRPr lang="es-CO" dirty="0"/>
          </a:p>
          <a:p>
            <a:pPr marL="0" indent="0" algn="ctr">
              <a:buNone/>
            </a:pPr>
            <a:r>
              <a:rPr lang="es-CO" dirty="0" smtClean="0"/>
              <a:t> </a:t>
            </a:r>
            <a:r>
              <a:rPr lang="es-CO" dirty="0"/>
              <a:t>Cuando se aplican a Satanás estos nombres, </a:t>
            </a:r>
            <a:r>
              <a:rPr lang="es-CO" dirty="0" smtClean="0"/>
              <a:t>«helel</a:t>
            </a:r>
            <a:r>
              <a:rPr lang="es-CO" dirty="0"/>
              <a:t>, </a:t>
            </a:r>
            <a:r>
              <a:rPr lang="es-CO" dirty="0" smtClean="0"/>
              <a:t>heosfóros</a:t>
            </a:r>
            <a:r>
              <a:rPr lang="es-CO" dirty="0"/>
              <a:t>, </a:t>
            </a:r>
            <a:r>
              <a:rPr lang="es-CO" dirty="0" smtClean="0"/>
              <a:t>Lucifer», </a:t>
            </a:r>
            <a:r>
              <a:rPr lang="es-CO" dirty="0"/>
              <a:t>etc., </a:t>
            </a:r>
            <a:r>
              <a:rPr lang="es-CO" i="1" u="sng" dirty="0"/>
              <a:t>indican la excelsa posición que una vez ocupó en el cielo, junto a Cristo; y también insinúan que todavía es rival de Cristo.</a:t>
            </a:r>
          </a:p>
        </p:txBody>
      </p:sp>
    </p:spTree>
    <p:extLst>
      <p:ext uri="{BB962C8B-B14F-4D97-AF65-F5344CB8AC3E}">
        <p14:creationId xmlns:p14="http://schemas.microsoft.com/office/powerpoint/2010/main" val="3473497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randombar(horizontal)">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221088"/>
            <a:ext cx="8229600" cy="2265115"/>
          </a:xfrm>
        </p:spPr>
        <p:txBody>
          <a:bodyPr>
            <a:normAutofit/>
          </a:bodyPr>
          <a:lstStyle/>
          <a:p>
            <a:pPr marL="0" indent="0" algn="ctr">
              <a:buNone/>
            </a:pPr>
            <a:r>
              <a:rPr lang="es-CO" dirty="0" smtClean="0">
                <a:solidFill>
                  <a:srgbClr val="FF0000"/>
                </a:solidFill>
              </a:rPr>
              <a:t>Esta </a:t>
            </a:r>
            <a:r>
              <a:rPr lang="es-CO" dirty="0">
                <a:solidFill>
                  <a:srgbClr val="FF0000"/>
                </a:solidFill>
              </a:rPr>
              <a:t>descripción se aplica a Satanás </a:t>
            </a:r>
            <a:r>
              <a:rPr lang="es-CO" u="sng" dirty="0">
                <a:solidFill>
                  <a:srgbClr val="FF0000"/>
                </a:solidFill>
              </a:rPr>
              <a:t>antes de su caída</a:t>
            </a:r>
            <a:r>
              <a:rPr lang="es-CO" dirty="0">
                <a:solidFill>
                  <a:srgbClr val="FF0000"/>
                </a:solidFill>
              </a:rPr>
              <a:t>, cuando, después de Cristo, era el ser más poderoso del cielo y ejercía autoridad sobre toda la hueste angelical. </a:t>
            </a:r>
          </a:p>
        </p:txBody>
      </p:sp>
      <p:sp>
        <p:nvSpPr>
          <p:cNvPr id="2" name="1 Rectángulo"/>
          <p:cNvSpPr/>
          <p:nvPr/>
        </p:nvSpPr>
        <p:spPr>
          <a:xfrm>
            <a:off x="323528" y="404664"/>
            <a:ext cx="4572000" cy="3539430"/>
          </a:xfrm>
          <a:prstGeom prst="rect">
            <a:avLst/>
          </a:prstGeom>
        </p:spPr>
        <p:txBody>
          <a:bodyPr>
            <a:spAutoFit/>
          </a:bodyPr>
          <a:lstStyle/>
          <a:p>
            <a:pPr algn="ctr"/>
            <a:r>
              <a:rPr lang="es-CO" sz="2800" dirty="0"/>
              <a:t>Ninguna de estas denominaciones es nombre propio, aunque todas han llegado a tener este sentido. Más bien son términos atributivos que denotan la </a:t>
            </a:r>
            <a:r>
              <a:rPr lang="es-CO" sz="2800" i="1" u="sng" dirty="0"/>
              <a:t>excelsa posición desde la cual cayó Lucifer.</a:t>
            </a:r>
            <a:r>
              <a:rPr lang="es-CO" sz="2800" dirty="0"/>
              <a:t> </a:t>
            </a:r>
          </a:p>
        </p:txBody>
      </p:sp>
      <p:pic>
        <p:nvPicPr>
          <p:cNvPr id="4" name="Picture 2" descr="http://2.bp.blogspot.com/-lku21LMurC8/T18vEuboRyI/AAAAAAAAAUQ/hrJk-JReOo4/s400/lucif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404664"/>
            <a:ext cx="2585864"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4550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80">
                                          <p:stCondLst>
                                            <p:cond delay="0"/>
                                          </p:stCondLst>
                                        </p:cTn>
                                        <p:tgtEl>
                                          <p:spTgt spid="3">
                                            <p:txEl>
                                              <p:pRg st="0" end="0"/>
                                            </p:txEl>
                                          </p:spTgt>
                                        </p:tgtEl>
                                      </p:cBhvr>
                                    </p:animEffect>
                                    <p:anim calcmode="lin" valueType="num">
                                      <p:cBhvr>
                                        <p:cTn id="13"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0" end="0"/>
                                            </p:txEl>
                                          </p:spTgt>
                                        </p:tgtEl>
                                      </p:cBhvr>
                                      <p:to x="100000" y="60000"/>
                                    </p:animScale>
                                    <p:animScale>
                                      <p:cBhvr>
                                        <p:cTn id="19" dur="166" decel="50000">
                                          <p:stCondLst>
                                            <p:cond delay="676"/>
                                          </p:stCondLst>
                                        </p:cTn>
                                        <p:tgtEl>
                                          <p:spTgt spid="3">
                                            <p:txEl>
                                              <p:pRg st="0" end="0"/>
                                            </p:txEl>
                                          </p:spTgt>
                                        </p:tgtEl>
                                      </p:cBhvr>
                                      <p:to x="100000" y="100000"/>
                                    </p:animScale>
                                    <p:animScale>
                                      <p:cBhvr>
                                        <p:cTn id="20" dur="26">
                                          <p:stCondLst>
                                            <p:cond delay="1312"/>
                                          </p:stCondLst>
                                        </p:cTn>
                                        <p:tgtEl>
                                          <p:spTgt spid="3">
                                            <p:txEl>
                                              <p:pRg st="0" end="0"/>
                                            </p:txEl>
                                          </p:spTgt>
                                        </p:tgtEl>
                                      </p:cBhvr>
                                      <p:to x="100000" y="80000"/>
                                    </p:animScale>
                                    <p:animScale>
                                      <p:cBhvr>
                                        <p:cTn id="21" dur="166" decel="50000">
                                          <p:stCondLst>
                                            <p:cond delay="1338"/>
                                          </p:stCondLst>
                                        </p:cTn>
                                        <p:tgtEl>
                                          <p:spTgt spid="3">
                                            <p:txEl>
                                              <p:pRg st="0" end="0"/>
                                            </p:txEl>
                                          </p:spTgt>
                                        </p:tgtEl>
                                      </p:cBhvr>
                                      <p:to x="100000" y="100000"/>
                                    </p:animScale>
                                    <p:animScale>
                                      <p:cBhvr>
                                        <p:cTn id="22" dur="26">
                                          <p:stCondLst>
                                            <p:cond delay="1642"/>
                                          </p:stCondLst>
                                        </p:cTn>
                                        <p:tgtEl>
                                          <p:spTgt spid="3">
                                            <p:txEl>
                                              <p:pRg st="0" end="0"/>
                                            </p:txEl>
                                          </p:spTgt>
                                        </p:tgtEl>
                                      </p:cBhvr>
                                      <p:to x="100000" y="90000"/>
                                    </p:animScale>
                                    <p:animScale>
                                      <p:cBhvr>
                                        <p:cTn id="23" dur="166" decel="50000">
                                          <p:stCondLst>
                                            <p:cond delay="1668"/>
                                          </p:stCondLst>
                                        </p:cTn>
                                        <p:tgtEl>
                                          <p:spTgt spid="3">
                                            <p:txEl>
                                              <p:pRg st="0" end="0"/>
                                            </p:txEl>
                                          </p:spTgt>
                                        </p:tgtEl>
                                      </p:cBhvr>
                                      <p:to x="100000" y="100000"/>
                                    </p:animScale>
                                    <p:animScale>
                                      <p:cBhvr>
                                        <p:cTn id="24" dur="26">
                                          <p:stCondLst>
                                            <p:cond delay="1808"/>
                                          </p:stCondLst>
                                        </p:cTn>
                                        <p:tgtEl>
                                          <p:spTgt spid="3">
                                            <p:txEl>
                                              <p:pRg st="0" end="0"/>
                                            </p:txEl>
                                          </p:spTgt>
                                        </p:tgtEl>
                                      </p:cBhvr>
                                      <p:to x="100000" y="95000"/>
                                    </p:animScale>
                                    <p:animScale>
                                      <p:cBhvr>
                                        <p:cTn id="25"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2160240"/>
          </a:xfrm>
        </p:spPr>
        <p:txBody>
          <a:bodyPr>
            <a:normAutofit fontScale="92500"/>
          </a:bodyPr>
          <a:lstStyle/>
          <a:p>
            <a:pPr marL="0" indent="0" algn="ctr">
              <a:buNone/>
            </a:pPr>
            <a:r>
              <a:rPr lang="es-CO" sz="4000" b="1" dirty="0" smtClean="0">
                <a:solidFill>
                  <a:srgbClr val="FF0000"/>
                </a:solidFill>
              </a:rPr>
              <a:t>Lucifer tenía cuatro deseos predominantes</a:t>
            </a:r>
            <a:endParaRPr lang="es-CO" sz="3800" b="1" dirty="0" smtClean="0">
              <a:solidFill>
                <a:srgbClr val="FF0000"/>
              </a:solidFill>
            </a:endParaRPr>
          </a:p>
          <a:p>
            <a:pPr marL="0" indent="0" algn="ctr">
              <a:buNone/>
            </a:pPr>
            <a:r>
              <a:rPr lang="es-CO" sz="4300" b="1" dirty="0" smtClean="0">
                <a:solidFill>
                  <a:srgbClr val="FF0000"/>
                </a:solidFill>
              </a:rPr>
              <a:t>1</a:t>
            </a:r>
            <a:r>
              <a:rPr lang="es-CO" sz="3800" b="1" dirty="0" smtClean="0"/>
              <a:t>) </a:t>
            </a:r>
            <a:r>
              <a:rPr lang="es-CO" sz="3800" b="1" u="sng" dirty="0" smtClean="0"/>
              <a:t>Por encima de las </a:t>
            </a:r>
            <a:r>
              <a:rPr lang="es-CO" sz="3800" b="1" u="sng" dirty="0" err="1" smtClean="0"/>
              <a:t>las</a:t>
            </a:r>
            <a:r>
              <a:rPr lang="es-CO" sz="3800" b="1" u="sng" dirty="0" smtClean="0"/>
              <a:t> estrellas </a:t>
            </a:r>
            <a:r>
              <a:rPr lang="es-CO" sz="3800" b="1" u="sng" dirty="0"/>
              <a:t>levantaré mi </a:t>
            </a:r>
            <a:r>
              <a:rPr lang="es-CO" sz="3800" b="1" u="sng" dirty="0" smtClean="0"/>
              <a:t>trono»</a:t>
            </a:r>
            <a:r>
              <a:rPr lang="es-CO" dirty="0" smtClean="0"/>
              <a:t> </a:t>
            </a:r>
            <a:endParaRPr lang="es-CO" dirty="0"/>
          </a:p>
        </p:txBody>
      </p:sp>
      <p:pic>
        <p:nvPicPr>
          <p:cNvPr id="1026" name="Picture 2" descr="http://3.bp.blogspot.com/-PdSYMkqsJDo/T1jZdCPgwuI/AAAAAAAABnw/kDwCv0Oq2kU/s760/Estrellas-De-Noch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694843"/>
            <a:ext cx="2992424" cy="368648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2694842"/>
            <a:ext cx="5688632" cy="4247317"/>
          </a:xfrm>
          <a:prstGeom prst="rect">
            <a:avLst/>
          </a:prstGeom>
        </p:spPr>
        <p:txBody>
          <a:bodyPr wrap="square">
            <a:spAutoFit/>
          </a:bodyPr>
          <a:lstStyle/>
          <a:p>
            <a:pPr algn="ctr"/>
            <a:r>
              <a:rPr lang="es-CO" sz="2800" i="1" dirty="0"/>
              <a:t>El deseo de exaltarse a sí </a:t>
            </a:r>
            <a:r>
              <a:rPr lang="es-CO" sz="2800" i="1" dirty="0" smtClean="0"/>
              <a:t>mismo cisionó </a:t>
            </a:r>
            <a:r>
              <a:rPr lang="es-CO" sz="2800" i="1" dirty="0"/>
              <a:t>la caída de Lucifer. </a:t>
            </a:r>
          </a:p>
          <a:p>
            <a:endParaRPr lang="es-CO" sz="2800" dirty="0" smtClean="0"/>
          </a:p>
          <a:p>
            <a:pPr algn="ctr"/>
            <a:r>
              <a:rPr lang="es-CO" sz="2800" dirty="0" smtClean="0"/>
              <a:t>Antes </a:t>
            </a:r>
            <a:r>
              <a:rPr lang="es-CO" sz="2800" dirty="0"/>
              <a:t>de su caída era el más hermoso y más sabio de todos los ángeles celestiales. Se enorgullecía sobremanera por el honor que Dios le había conferido, pero aún procuraba mayor gloria para sí.    </a:t>
            </a:r>
          </a:p>
          <a:p>
            <a:endParaRPr lang="es-CO" b="1" dirty="0"/>
          </a:p>
        </p:txBody>
      </p:sp>
    </p:spTree>
    <p:extLst>
      <p:ext uri="{BB962C8B-B14F-4D97-AF65-F5344CB8AC3E}">
        <p14:creationId xmlns:p14="http://schemas.microsoft.com/office/powerpoint/2010/main" val="2358687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fade">
                                      <p:cBhvr>
                                        <p:cTn id="23" dur="1000"/>
                                        <p:tgtEl>
                                          <p:spTgt spid="1026"/>
                                        </p:tgtEl>
                                      </p:cBhvr>
                                    </p:animEffect>
                                    <p:anim calcmode="lin" valueType="num">
                                      <p:cBhvr>
                                        <p:cTn id="24" dur="1000" fill="hold"/>
                                        <p:tgtEl>
                                          <p:spTgt spid="1026"/>
                                        </p:tgtEl>
                                        <p:attrNameLst>
                                          <p:attrName>ppt_x</p:attrName>
                                        </p:attrNameLst>
                                      </p:cBhvr>
                                      <p:tavLst>
                                        <p:tav tm="0">
                                          <p:val>
                                            <p:strVal val="#ppt_x"/>
                                          </p:val>
                                        </p:tav>
                                        <p:tav tm="100000">
                                          <p:val>
                                            <p:strVal val="#ppt_x"/>
                                          </p:val>
                                        </p:tav>
                                      </p:tavLst>
                                    </p:anim>
                                    <p:anim calcmode="lin" valueType="num">
                                      <p:cBhvr>
                                        <p:cTn id="25"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1000"/>
                                        <p:tgtEl>
                                          <p:spTgt spid="2"/>
                                        </p:tgtEl>
                                      </p:cBhvr>
                                    </p:animEffect>
                                    <p:anim calcmode="lin" valueType="num">
                                      <p:cBhvr>
                                        <p:cTn id="31" dur="1000" fill="hold"/>
                                        <p:tgtEl>
                                          <p:spTgt spid="2"/>
                                        </p:tgtEl>
                                        <p:attrNameLst>
                                          <p:attrName>ppt_x</p:attrName>
                                        </p:attrNameLst>
                                      </p:cBhvr>
                                      <p:tavLst>
                                        <p:tav tm="0">
                                          <p:val>
                                            <p:strVal val="#ppt_x"/>
                                          </p:val>
                                        </p:tav>
                                        <p:tav tm="100000">
                                          <p:val>
                                            <p:strVal val="#ppt_x"/>
                                          </p:val>
                                        </p:tav>
                                      </p:tavLst>
                                    </p:anim>
                                    <p:anim calcmode="lin" valueType="num">
                                      <p:cBhvr>
                                        <p:cTn id="3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656184"/>
          </a:xfrm>
        </p:spPr>
        <p:txBody>
          <a:bodyPr>
            <a:normAutofit/>
          </a:bodyPr>
          <a:lstStyle/>
          <a:p>
            <a:pPr marL="0" indent="0" algn="ctr">
              <a:buNone/>
            </a:pPr>
            <a:r>
              <a:rPr lang="es-CO" sz="5200" b="1" dirty="0">
                <a:solidFill>
                  <a:srgbClr val="FF0000"/>
                </a:solidFill>
              </a:rPr>
              <a:t>2</a:t>
            </a:r>
            <a:r>
              <a:rPr lang="es-CO" sz="3800" b="1" dirty="0"/>
              <a:t>) </a:t>
            </a:r>
            <a:r>
              <a:rPr lang="es-CO" sz="3800" b="1" u="sng" dirty="0"/>
              <a:t>«En el Monte del Testimonio me sentaré</a:t>
            </a:r>
            <a:r>
              <a:rPr lang="es-CO" sz="3800" b="1" u="sng" dirty="0" smtClean="0"/>
              <a:t>»</a:t>
            </a:r>
            <a:r>
              <a:rPr lang="es-CO" dirty="0" smtClean="0"/>
              <a:t> </a:t>
            </a:r>
          </a:p>
          <a:p>
            <a:endParaRPr lang="es-CO" dirty="0"/>
          </a:p>
        </p:txBody>
      </p:sp>
      <p:sp>
        <p:nvSpPr>
          <p:cNvPr id="2" name="1 Rectángulo"/>
          <p:cNvSpPr/>
          <p:nvPr/>
        </p:nvSpPr>
        <p:spPr>
          <a:xfrm>
            <a:off x="323528" y="2132856"/>
            <a:ext cx="4572000" cy="4031873"/>
          </a:xfrm>
          <a:prstGeom prst="rect">
            <a:avLst/>
          </a:prstGeom>
        </p:spPr>
        <p:txBody>
          <a:bodyPr>
            <a:spAutoFit/>
          </a:bodyPr>
          <a:lstStyle/>
          <a:p>
            <a:pPr algn="ctr"/>
            <a:r>
              <a:rPr lang="es-CO" sz="3200" dirty="0"/>
              <a:t>Heb. har-mo’ed, “</a:t>
            </a:r>
            <a:r>
              <a:rPr lang="es-CO" sz="3200" i="1" dirty="0"/>
              <a:t>monte de la asamblea</a:t>
            </a:r>
            <a:r>
              <a:rPr lang="es-CO" sz="3200" dirty="0"/>
              <a:t>”, o “</a:t>
            </a:r>
            <a:r>
              <a:rPr lang="es-CO" sz="3200" i="1" dirty="0"/>
              <a:t>Monte de la Reunión</a:t>
            </a:r>
            <a:r>
              <a:rPr lang="es-CO" sz="3200" dirty="0"/>
              <a:t>”. Lucifer aspiraba a colocar su trono en el “</a:t>
            </a:r>
            <a:r>
              <a:rPr lang="es-CO" sz="3200" i="1" dirty="0"/>
              <a:t>monte de la congregación</a:t>
            </a:r>
            <a:r>
              <a:rPr lang="es-CO" sz="3200" dirty="0"/>
              <a:t>”, pero el Señor lo arrojó del “</a:t>
            </a:r>
            <a:r>
              <a:rPr lang="es-CO" sz="3200" i="1" dirty="0"/>
              <a:t>monte de Dios</a:t>
            </a:r>
            <a:r>
              <a:rPr lang="es-CO" sz="3200" dirty="0"/>
              <a:t>”.  O sea del cielo.</a:t>
            </a:r>
          </a:p>
        </p:txBody>
      </p:sp>
      <p:pic>
        <p:nvPicPr>
          <p:cNvPr id="2050" name="Picture 2" descr="http://apocalipsis18-4.com/senal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132856"/>
            <a:ext cx="3719736" cy="331236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27882" y="5445224"/>
            <a:ext cx="3719736" cy="1323439"/>
          </a:xfrm>
          <a:prstGeom prst="rect">
            <a:avLst/>
          </a:prstGeom>
        </p:spPr>
        <p:txBody>
          <a:bodyPr wrap="square">
            <a:spAutoFit/>
          </a:bodyPr>
          <a:lstStyle/>
          <a:p>
            <a:pPr algn="ctr"/>
            <a:r>
              <a:rPr lang="es-CO" sz="2000" b="1" i="1" dirty="0">
                <a:solidFill>
                  <a:srgbClr val="FF0000"/>
                </a:solidFill>
              </a:rPr>
              <a:t>Lucifer estaba decidido a establecer allí su </a:t>
            </a:r>
            <a:r>
              <a:rPr lang="es-CO" sz="2000" b="1" i="1" dirty="0" smtClean="0">
                <a:solidFill>
                  <a:srgbClr val="FF0000"/>
                </a:solidFill>
              </a:rPr>
              <a:t>trono, </a:t>
            </a:r>
            <a:r>
              <a:rPr lang="es-CO" sz="2000" b="1" i="1" dirty="0">
                <a:solidFill>
                  <a:srgbClr val="FF0000"/>
                </a:solidFill>
              </a:rPr>
              <a:t>que fue necesario ser </a:t>
            </a:r>
            <a:r>
              <a:rPr lang="es-CO" sz="2000" b="1" i="1" dirty="0" smtClean="0">
                <a:solidFill>
                  <a:srgbClr val="FF0000"/>
                </a:solidFill>
              </a:rPr>
              <a:t>expulsado </a:t>
            </a:r>
            <a:r>
              <a:rPr lang="es-CO" sz="2000" b="1" i="1" dirty="0">
                <a:solidFill>
                  <a:srgbClr val="FF0000"/>
                </a:solidFill>
              </a:rPr>
              <a:t>a la fuerza.</a:t>
            </a:r>
          </a:p>
        </p:txBody>
      </p:sp>
    </p:spTree>
    <p:extLst>
      <p:ext uri="{BB962C8B-B14F-4D97-AF65-F5344CB8AC3E}">
        <p14:creationId xmlns:p14="http://schemas.microsoft.com/office/powerpoint/2010/main" val="4276297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Effect transition="in" filter="fade">
                                      <p:cBhvr>
                                        <p:cTn id="22" dur="1000"/>
                                        <p:tgtEl>
                                          <p:spTgt spid="2050"/>
                                        </p:tgtEl>
                                      </p:cBhvr>
                                    </p:animEffect>
                                    <p:anim calcmode="lin" valueType="num">
                                      <p:cBhvr>
                                        <p:cTn id="23" dur="1000" fill="hold"/>
                                        <p:tgtEl>
                                          <p:spTgt spid="2050"/>
                                        </p:tgtEl>
                                        <p:attrNameLst>
                                          <p:attrName>ppt_x</p:attrName>
                                        </p:attrNameLst>
                                      </p:cBhvr>
                                      <p:tavLst>
                                        <p:tav tm="0">
                                          <p:val>
                                            <p:strVal val="#ppt_x"/>
                                          </p:val>
                                        </p:tav>
                                        <p:tav tm="100000">
                                          <p:val>
                                            <p:strVal val="#ppt_x"/>
                                          </p:val>
                                        </p:tav>
                                      </p:tavLst>
                                    </p:anim>
                                    <p:anim calcmode="lin" valueType="num">
                                      <p:cBhvr>
                                        <p:cTn id="24"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419872" y="4509120"/>
            <a:ext cx="5472608" cy="2160240"/>
          </a:xfrm>
        </p:spPr>
        <p:txBody>
          <a:bodyPr>
            <a:normAutofit fontScale="92500" lnSpcReduction="10000"/>
          </a:bodyPr>
          <a:lstStyle/>
          <a:p>
            <a:pPr marL="0" indent="0" algn="ctr">
              <a:buNone/>
            </a:pPr>
            <a:r>
              <a:rPr lang="es-CO" dirty="0" smtClean="0"/>
              <a:t> </a:t>
            </a:r>
            <a:r>
              <a:rPr lang="es-CO" dirty="0"/>
              <a:t>Como rey de la Babilonia simbólica, Satanás también aspiraba imponer su voluntad en las decisiones celestiales, es decir, a gobernar el universo de Dios. </a:t>
            </a:r>
          </a:p>
        </p:txBody>
      </p:sp>
      <p:sp>
        <p:nvSpPr>
          <p:cNvPr id="4" name="3 Rectángulo"/>
          <p:cNvSpPr/>
          <p:nvPr/>
        </p:nvSpPr>
        <p:spPr>
          <a:xfrm>
            <a:off x="251520" y="260648"/>
            <a:ext cx="5400600" cy="3970318"/>
          </a:xfrm>
          <a:prstGeom prst="rect">
            <a:avLst/>
          </a:prstGeom>
        </p:spPr>
        <p:txBody>
          <a:bodyPr wrap="square">
            <a:spAutoFit/>
          </a:bodyPr>
          <a:lstStyle/>
          <a:p>
            <a:pPr algn="ctr"/>
            <a:r>
              <a:rPr lang="es-CO" sz="2800" dirty="0"/>
              <a:t>El “rey de Babilonia” era pagano, y en la mitología pagana los dioses se congregaban en algún alto monte, donde decidían los asuntos de la tierra. El rey de Babilonia intentaría usurpar el control de los dioses, es decir, tener la autoridad suprema sobre los asuntos terrenales </a:t>
            </a:r>
            <a:r>
              <a:rPr lang="es-CO" sz="2800" dirty="0">
                <a:solidFill>
                  <a:srgbClr val="FF0000"/>
                </a:solidFill>
              </a:rPr>
              <a:t>(Ver el sueño de Nabucodonosor en Da.2)</a:t>
            </a:r>
            <a:r>
              <a:rPr lang="es-CO" sz="2800" dirty="0"/>
              <a:t>.</a:t>
            </a:r>
          </a:p>
        </p:txBody>
      </p:sp>
      <p:pic>
        <p:nvPicPr>
          <p:cNvPr id="1026" name="Picture 2" descr="http://www.navegandodelpasadoalfuturo.net/wp-content/uploads/2012/10/El-sueno-de-Nabucodonos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60648"/>
            <a:ext cx="3473297" cy="378578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2.bp.blogspot.com/-lku21LMurC8/T18vEuboRyI/AAAAAAAAAUQ/hrJk-JReOo4/s400/lucif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551" y="4230966"/>
            <a:ext cx="2585864" cy="2415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6441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88640"/>
            <a:ext cx="8229600" cy="936104"/>
          </a:xfrm>
        </p:spPr>
        <p:txBody>
          <a:bodyPr>
            <a:normAutofit fontScale="92500" lnSpcReduction="10000"/>
          </a:bodyPr>
          <a:lstStyle/>
          <a:p>
            <a:pPr marL="0" indent="0" algn="ctr">
              <a:buNone/>
            </a:pPr>
            <a:r>
              <a:rPr lang="es-CO" sz="6400" dirty="0">
                <a:solidFill>
                  <a:srgbClr val="FF0000"/>
                </a:solidFill>
              </a:rPr>
              <a:t>3</a:t>
            </a:r>
            <a:r>
              <a:rPr lang="es-CO" sz="4200" dirty="0"/>
              <a:t>) </a:t>
            </a:r>
            <a:r>
              <a:rPr lang="es-CO" sz="4200" u="sng" dirty="0"/>
              <a:t>«</a:t>
            </a:r>
            <a:r>
              <a:rPr lang="es-CO" sz="4200" b="1" u="sng" dirty="0"/>
              <a:t>Los lados del norte me sentaré»</a:t>
            </a:r>
            <a:r>
              <a:rPr lang="es-CO" sz="4200" b="1" dirty="0"/>
              <a:t> </a:t>
            </a:r>
            <a:endParaRPr lang="es-CO" b="1" dirty="0"/>
          </a:p>
          <a:p>
            <a:endParaRPr lang="es-CO" dirty="0"/>
          </a:p>
        </p:txBody>
      </p:sp>
      <p:sp>
        <p:nvSpPr>
          <p:cNvPr id="2" name="1 Rectángulo"/>
          <p:cNvSpPr/>
          <p:nvPr/>
        </p:nvSpPr>
        <p:spPr>
          <a:xfrm>
            <a:off x="179512" y="1412776"/>
            <a:ext cx="4572000" cy="3539430"/>
          </a:xfrm>
          <a:prstGeom prst="rect">
            <a:avLst/>
          </a:prstGeom>
        </p:spPr>
        <p:txBody>
          <a:bodyPr>
            <a:spAutoFit/>
          </a:bodyPr>
          <a:lstStyle/>
          <a:p>
            <a:pPr algn="ctr"/>
            <a:r>
              <a:rPr lang="es-CO" sz="3200" dirty="0"/>
              <a:t>En el </a:t>
            </a:r>
            <a:r>
              <a:rPr lang="es-CO" sz="3200" dirty="0">
                <a:solidFill>
                  <a:srgbClr val="FF0000"/>
                </a:solidFill>
              </a:rPr>
              <a:t>Salmo 48:2</a:t>
            </a:r>
            <a:r>
              <a:rPr lang="es-CO" sz="3200" dirty="0"/>
              <a:t> se declara que el monte de Sión está en “</a:t>
            </a:r>
            <a:r>
              <a:rPr lang="es-CO" sz="3200" i="1" u="sng" dirty="0"/>
              <a:t>los lados del norte, la ciudad del gran Rey</a:t>
            </a:r>
            <a:r>
              <a:rPr lang="es-CO" sz="3200" dirty="0"/>
              <a:t>»”, es decir al norte de la parte principal de la ciudad.</a:t>
            </a:r>
          </a:p>
        </p:txBody>
      </p:sp>
      <p:pic>
        <p:nvPicPr>
          <p:cNvPr id="2052" name="Picture 4" descr="http://t0.gstatic.com/images?q=tbn:ANd9GcQ6q-e1s4UfkjyjLwl4Weg8yg_pcIXl6pP7-XImkq9Pkf-UReJk2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412776"/>
            <a:ext cx="4104456" cy="324036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4969680"/>
            <a:ext cx="8784976" cy="1815882"/>
          </a:xfrm>
          <a:prstGeom prst="rect">
            <a:avLst/>
          </a:prstGeom>
        </p:spPr>
        <p:txBody>
          <a:bodyPr wrap="square">
            <a:spAutoFit/>
          </a:bodyPr>
          <a:lstStyle/>
          <a:p>
            <a:pPr algn="ctr"/>
            <a:r>
              <a:rPr lang="es-CO" sz="2800" dirty="0">
                <a:solidFill>
                  <a:srgbClr val="FF0000"/>
                </a:solidFill>
              </a:rPr>
              <a:t>Se suponía que Anu, el más importante de los antiguos dioses de Babilonia, tenía su trono en el tercer cielo. Su constelación estaba situada entre las estrellas polares, alrededor de las cuales todas las demás parecían girar. </a:t>
            </a:r>
          </a:p>
        </p:txBody>
      </p:sp>
    </p:spTree>
    <p:extLst>
      <p:ext uri="{BB962C8B-B14F-4D97-AF65-F5344CB8AC3E}">
        <p14:creationId xmlns:p14="http://schemas.microsoft.com/office/powerpoint/2010/main" val="142440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p:cTn id="12" dur="1000" fill="hold"/>
                                        <p:tgtEl>
                                          <p:spTgt spid="2052"/>
                                        </p:tgtEl>
                                        <p:attrNameLst>
                                          <p:attrName>ppt_w</p:attrName>
                                        </p:attrNameLst>
                                      </p:cBhvr>
                                      <p:tavLst>
                                        <p:tav tm="0">
                                          <p:val>
                                            <p:fltVal val="0"/>
                                          </p:val>
                                        </p:tav>
                                        <p:tav tm="100000">
                                          <p:val>
                                            <p:strVal val="#ppt_w"/>
                                          </p:val>
                                        </p:tav>
                                      </p:tavLst>
                                    </p:anim>
                                    <p:anim calcmode="lin" valueType="num">
                                      <p:cBhvr>
                                        <p:cTn id="13" dur="1000" fill="hold"/>
                                        <p:tgtEl>
                                          <p:spTgt spid="2052"/>
                                        </p:tgtEl>
                                        <p:attrNameLst>
                                          <p:attrName>ppt_h</p:attrName>
                                        </p:attrNameLst>
                                      </p:cBhvr>
                                      <p:tavLst>
                                        <p:tav tm="0">
                                          <p:val>
                                            <p:fltVal val="0"/>
                                          </p:val>
                                        </p:tav>
                                        <p:tav tm="100000">
                                          <p:val>
                                            <p:strVal val="#ppt_h"/>
                                          </p:val>
                                        </p:tav>
                                      </p:tavLst>
                                    </p:anim>
                                    <p:anim calcmode="lin" valueType="num">
                                      <p:cBhvr>
                                        <p:cTn id="14" dur="1000" fill="hold"/>
                                        <p:tgtEl>
                                          <p:spTgt spid="2052"/>
                                        </p:tgtEl>
                                        <p:attrNameLst>
                                          <p:attrName>style.rotation</p:attrName>
                                        </p:attrNameLst>
                                      </p:cBhvr>
                                      <p:tavLst>
                                        <p:tav tm="0">
                                          <p:val>
                                            <p:fltVal val="90"/>
                                          </p:val>
                                        </p:tav>
                                        <p:tav tm="100000">
                                          <p:val>
                                            <p:fltVal val="0"/>
                                          </p:val>
                                        </p:tav>
                                      </p:tavLst>
                                    </p:anim>
                                    <p:animEffect transition="in" filter="fade">
                                      <p:cBhvr>
                                        <p:cTn id="15" dur="1000"/>
                                        <p:tgtEl>
                                          <p:spTgt spid="2052"/>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5"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2000"/>
                                        <p:tgtEl>
                                          <p:spTgt spid="4"/>
                                        </p:tgtEl>
                                      </p:cBhvr>
                                    </p:animEffect>
                                    <p:anim calcmode="lin" valueType="num">
                                      <p:cBhvr>
                                        <p:cTn id="28" dur="2000" fill="hold"/>
                                        <p:tgtEl>
                                          <p:spTgt spid="4"/>
                                        </p:tgtEl>
                                        <p:attrNameLst>
                                          <p:attrName>ppt_w</p:attrName>
                                        </p:attrNameLst>
                                      </p:cBhvr>
                                      <p:tavLst>
                                        <p:tav tm="0" fmla="#ppt_w*sin(2.5*pi*$)">
                                          <p:val>
                                            <p:fltVal val="0"/>
                                          </p:val>
                                        </p:tav>
                                        <p:tav tm="100000">
                                          <p:val>
                                            <p:fltVal val="1"/>
                                          </p:val>
                                        </p:tav>
                                      </p:tavLst>
                                    </p:anim>
                                    <p:anim calcmode="lin" valueType="num">
                                      <p:cBhvr>
                                        <p:cTn id="2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834880" cy="6120680"/>
          </a:xfrm>
        </p:spPr>
        <p:txBody>
          <a:bodyPr>
            <a:normAutofit/>
          </a:bodyPr>
          <a:lstStyle/>
          <a:p>
            <a:pPr marL="0" indent="0" algn="ctr">
              <a:buNone/>
            </a:pPr>
            <a:r>
              <a:rPr lang="es-CO" dirty="0" smtClean="0"/>
              <a:t>La </a:t>
            </a:r>
            <a:r>
              <a:rPr lang="es-CO" dirty="0"/>
              <a:t>mitología pagana con frecuencia representaba a los dioses reunidos en concilio sobre una montaña, en un lugar lejano situado hacia el norte. </a:t>
            </a:r>
            <a:endParaRPr lang="es-CO" dirty="0" smtClean="0"/>
          </a:p>
          <a:p>
            <a:pPr marL="0" indent="0" algn="ctr">
              <a:buNone/>
            </a:pPr>
            <a:r>
              <a:rPr lang="es-CO" dirty="0" smtClean="0"/>
              <a:t>Algunos </a:t>
            </a:r>
            <a:r>
              <a:rPr lang="es-CO" dirty="0"/>
              <a:t>piensan que Isaías empleó esta figura para describir las jactanciosas pretensiones de Lucifer, representado por el “rey de Babilonia”.</a:t>
            </a:r>
          </a:p>
          <a:p>
            <a:endParaRPr lang="es-CO" dirty="0"/>
          </a:p>
        </p:txBody>
      </p:sp>
      <p:pic>
        <p:nvPicPr>
          <p:cNvPr id="3074" name="Picture 2" descr="http://t0.gstatic.com/images?q=tbn:ANd9GcRCniQ76OXtn5gIG2gkciBBXr-OiBhuwyIKFdRu5gadsJ6qA_r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924944"/>
            <a:ext cx="3600400" cy="201622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3.gstatic.com/images?q=tbn:ANd9GcSLMC2IrmRBKzSeGW2Rt_OiA_jCgBpLpm8Jr8PskK023WCWhHFfS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332656"/>
            <a:ext cx="3600399" cy="248708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92080" y="4919008"/>
            <a:ext cx="3600400" cy="1938992"/>
          </a:xfrm>
          <a:prstGeom prst="rect">
            <a:avLst/>
          </a:prstGeom>
        </p:spPr>
        <p:txBody>
          <a:bodyPr wrap="square">
            <a:spAutoFit/>
          </a:bodyPr>
          <a:lstStyle/>
          <a:p>
            <a:pPr algn="ctr"/>
            <a:r>
              <a:rPr lang="es-CO" sz="2400" b="1" dirty="0">
                <a:solidFill>
                  <a:srgbClr val="FF0000"/>
                </a:solidFill>
              </a:rPr>
              <a:t>Satanás siempre ha tratado de ocupar de lugar de Dios o de </a:t>
            </a:r>
            <a:r>
              <a:rPr lang="es-CO" sz="2400" b="1" dirty="0" smtClean="0">
                <a:solidFill>
                  <a:srgbClr val="FF0000"/>
                </a:solidFill>
              </a:rPr>
              <a:t>imitar o de cambiar lo que Dios ha dicho.</a:t>
            </a:r>
            <a:endParaRPr lang="es-CO" sz="2400" b="1" dirty="0">
              <a:solidFill>
                <a:srgbClr val="FF0000"/>
              </a:solidFill>
            </a:endParaRPr>
          </a:p>
        </p:txBody>
      </p:sp>
    </p:spTree>
    <p:extLst>
      <p:ext uri="{BB962C8B-B14F-4D97-AF65-F5344CB8AC3E}">
        <p14:creationId xmlns:p14="http://schemas.microsoft.com/office/powerpoint/2010/main" val="3067065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076"/>
                                        </p:tgtEl>
                                        <p:attrNameLst>
                                          <p:attrName>style.visibility</p:attrName>
                                        </p:attrNameLst>
                                      </p:cBhvr>
                                      <p:to>
                                        <p:strVal val="visible"/>
                                      </p:to>
                                    </p:set>
                                    <p:animEffect transition="in" filter="fade">
                                      <p:cBhvr>
                                        <p:cTn id="21" dur="1000"/>
                                        <p:tgtEl>
                                          <p:spTgt spid="3076"/>
                                        </p:tgtEl>
                                      </p:cBhvr>
                                    </p:animEffect>
                                    <p:anim calcmode="lin" valueType="num">
                                      <p:cBhvr>
                                        <p:cTn id="22" dur="1000" fill="hold"/>
                                        <p:tgtEl>
                                          <p:spTgt spid="3076"/>
                                        </p:tgtEl>
                                        <p:attrNameLst>
                                          <p:attrName>ppt_x</p:attrName>
                                        </p:attrNameLst>
                                      </p:cBhvr>
                                      <p:tavLst>
                                        <p:tav tm="0">
                                          <p:val>
                                            <p:strVal val="#ppt_x"/>
                                          </p:val>
                                        </p:tav>
                                        <p:tav tm="100000">
                                          <p:val>
                                            <p:strVal val="#ppt_x"/>
                                          </p:val>
                                        </p:tav>
                                      </p:tavLst>
                                    </p:anim>
                                    <p:anim calcmode="lin" valueType="num">
                                      <p:cBhvr>
                                        <p:cTn id="23"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3074"/>
                                        </p:tgtEl>
                                        <p:attrNameLst>
                                          <p:attrName>style.visibility</p:attrName>
                                        </p:attrNameLst>
                                      </p:cBhvr>
                                      <p:to>
                                        <p:strVal val="visible"/>
                                      </p:to>
                                    </p:set>
                                    <p:animEffect transition="in" filter="randombar(horizontal)">
                                      <p:cBhvr>
                                        <p:cTn id="28" dur="500"/>
                                        <p:tgtEl>
                                          <p:spTgt spid="3074"/>
                                        </p:tgtEl>
                                      </p:cBhvr>
                                    </p:animEffect>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down)">
                                      <p:cBhvr>
                                        <p:cTn id="33" dur="580">
                                          <p:stCondLst>
                                            <p:cond delay="0"/>
                                          </p:stCondLst>
                                        </p:cTn>
                                        <p:tgtEl>
                                          <p:spTgt spid="4"/>
                                        </p:tgtEl>
                                      </p:cBhvr>
                                    </p:animEffect>
                                    <p:anim calcmode="lin" valueType="num">
                                      <p:cBhvr>
                                        <p:cTn id="3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9" dur="26">
                                          <p:stCondLst>
                                            <p:cond delay="650"/>
                                          </p:stCondLst>
                                        </p:cTn>
                                        <p:tgtEl>
                                          <p:spTgt spid="4"/>
                                        </p:tgtEl>
                                      </p:cBhvr>
                                      <p:to x="100000" y="60000"/>
                                    </p:animScale>
                                    <p:animScale>
                                      <p:cBhvr>
                                        <p:cTn id="40" dur="166" decel="50000">
                                          <p:stCondLst>
                                            <p:cond delay="676"/>
                                          </p:stCondLst>
                                        </p:cTn>
                                        <p:tgtEl>
                                          <p:spTgt spid="4"/>
                                        </p:tgtEl>
                                      </p:cBhvr>
                                      <p:to x="100000" y="100000"/>
                                    </p:animScale>
                                    <p:animScale>
                                      <p:cBhvr>
                                        <p:cTn id="41" dur="26">
                                          <p:stCondLst>
                                            <p:cond delay="1312"/>
                                          </p:stCondLst>
                                        </p:cTn>
                                        <p:tgtEl>
                                          <p:spTgt spid="4"/>
                                        </p:tgtEl>
                                      </p:cBhvr>
                                      <p:to x="100000" y="80000"/>
                                    </p:animScale>
                                    <p:animScale>
                                      <p:cBhvr>
                                        <p:cTn id="42" dur="166" decel="50000">
                                          <p:stCondLst>
                                            <p:cond delay="1338"/>
                                          </p:stCondLst>
                                        </p:cTn>
                                        <p:tgtEl>
                                          <p:spTgt spid="4"/>
                                        </p:tgtEl>
                                      </p:cBhvr>
                                      <p:to x="100000" y="100000"/>
                                    </p:animScale>
                                    <p:animScale>
                                      <p:cBhvr>
                                        <p:cTn id="43" dur="26">
                                          <p:stCondLst>
                                            <p:cond delay="1642"/>
                                          </p:stCondLst>
                                        </p:cTn>
                                        <p:tgtEl>
                                          <p:spTgt spid="4"/>
                                        </p:tgtEl>
                                      </p:cBhvr>
                                      <p:to x="100000" y="90000"/>
                                    </p:animScale>
                                    <p:animScale>
                                      <p:cBhvr>
                                        <p:cTn id="44" dur="166" decel="50000">
                                          <p:stCondLst>
                                            <p:cond delay="1668"/>
                                          </p:stCondLst>
                                        </p:cTn>
                                        <p:tgtEl>
                                          <p:spTgt spid="4"/>
                                        </p:tgtEl>
                                      </p:cBhvr>
                                      <p:to x="100000" y="100000"/>
                                    </p:animScale>
                                    <p:animScale>
                                      <p:cBhvr>
                                        <p:cTn id="45" dur="26">
                                          <p:stCondLst>
                                            <p:cond delay="1808"/>
                                          </p:stCondLst>
                                        </p:cTn>
                                        <p:tgtEl>
                                          <p:spTgt spid="4"/>
                                        </p:tgtEl>
                                      </p:cBhvr>
                                      <p:to x="100000" y="95000"/>
                                    </p:animScale>
                                    <p:animScale>
                                      <p:cBhvr>
                                        <p:cTn id="4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936104"/>
          </a:xfrm>
        </p:spPr>
        <p:txBody>
          <a:bodyPr>
            <a:normAutofit/>
          </a:bodyPr>
          <a:lstStyle/>
          <a:p>
            <a:pPr marL="0" indent="0" algn="ctr">
              <a:buNone/>
            </a:pPr>
            <a:r>
              <a:rPr lang="es-CO" sz="5400" b="1" dirty="0" smtClean="0">
                <a:solidFill>
                  <a:srgbClr val="FF0000"/>
                </a:solidFill>
              </a:rPr>
              <a:t>4</a:t>
            </a:r>
            <a:r>
              <a:rPr lang="es-CO" sz="4400" b="1" dirty="0" smtClean="0"/>
              <a:t>) »</a:t>
            </a:r>
            <a:r>
              <a:rPr lang="es-CO" sz="4400" b="1" u="sng" dirty="0" smtClean="0"/>
              <a:t>Seré semejante </a:t>
            </a:r>
            <a:r>
              <a:rPr lang="es-CO" sz="4400" b="1" u="sng" dirty="0"/>
              <a:t>al </a:t>
            </a:r>
            <a:r>
              <a:rPr lang="es-CO" sz="4400" b="1" u="sng" dirty="0" smtClean="0"/>
              <a:t>Altísimo</a:t>
            </a:r>
            <a:r>
              <a:rPr lang="es-CO" sz="4400" b="1" dirty="0" smtClean="0"/>
              <a:t>» </a:t>
            </a:r>
            <a:endParaRPr lang="es-CO" sz="4400" b="1" dirty="0"/>
          </a:p>
        </p:txBody>
      </p:sp>
      <p:sp>
        <p:nvSpPr>
          <p:cNvPr id="2" name="1 Rectángulo"/>
          <p:cNvSpPr/>
          <p:nvPr/>
        </p:nvSpPr>
        <p:spPr>
          <a:xfrm>
            <a:off x="323528" y="1744305"/>
            <a:ext cx="4968552" cy="2062103"/>
          </a:xfrm>
          <a:prstGeom prst="rect">
            <a:avLst/>
          </a:prstGeom>
        </p:spPr>
        <p:txBody>
          <a:bodyPr wrap="square">
            <a:spAutoFit/>
          </a:bodyPr>
          <a:lstStyle/>
          <a:p>
            <a:pPr algn="ctr"/>
            <a:r>
              <a:rPr lang="es-CO" sz="3200" dirty="0"/>
              <a:t>Lucifer aspiraba a ser semejante a Dios en posición, poder y gloria, pero no en carácter. </a:t>
            </a:r>
          </a:p>
        </p:txBody>
      </p:sp>
      <p:pic>
        <p:nvPicPr>
          <p:cNvPr id="4098" name="Picture 2" descr="http://www.antesdelfin.com/temporary2/satan-shows-jesus-the-kingd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1459" y="1833681"/>
            <a:ext cx="1782234" cy="232590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7113693" y="1851266"/>
            <a:ext cx="2030307" cy="2308324"/>
          </a:xfrm>
          <a:prstGeom prst="rect">
            <a:avLst/>
          </a:prstGeom>
        </p:spPr>
        <p:txBody>
          <a:bodyPr wrap="square">
            <a:spAutoFit/>
          </a:bodyPr>
          <a:lstStyle/>
          <a:p>
            <a:pPr algn="ctr"/>
            <a:r>
              <a:rPr lang="es-CO" sz="2400" b="1" dirty="0" smtClean="0">
                <a:solidFill>
                  <a:srgbClr val="FF0000"/>
                </a:solidFill>
              </a:rPr>
              <a:t>En la tierra, Satanás va más allá, </a:t>
            </a:r>
            <a:r>
              <a:rPr lang="es-CO" sz="2400" b="1" dirty="0">
                <a:solidFill>
                  <a:srgbClr val="FF0000"/>
                </a:solidFill>
              </a:rPr>
              <a:t>le pide </a:t>
            </a:r>
            <a:r>
              <a:rPr lang="es-CO" sz="2400" b="1" dirty="0" smtClean="0">
                <a:solidFill>
                  <a:srgbClr val="FF0000"/>
                </a:solidFill>
              </a:rPr>
              <a:t>a Cristo </a:t>
            </a:r>
            <a:r>
              <a:rPr lang="es-CO" sz="2400" b="1" dirty="0">
                <a:solidFill>
                  <a:srgbClr val="FF0000"/>
                </a:solidFill>
              </a:rPr>
              <a:t>que lo adore: </a:t>
            </a:r>
            <a:endParaRPr lang="es-CO" sz="2400" b="1" dirty="0" smtClean="0">
              <a:solidFill>
                <a:srgbClr val="FF0000"/>
              </a:solidFill>
            </a:endParaRPr>
          </a:p>
          <a:p>
            <a:pPr algn="ctr"/>
            <a:r>
              <a:rPr lang="es-CO" sz="2400" b="1" dirty="0" smtClean="0">
                <a:solidFill>
                  <a:srgbClr val="FF0000"/>
                </a:solidFill>
              </a:rPr>
              <a:t>(</a:t>
            </a:r>
            <a:r>
              <a:rPr lang="es-CO" sz="2400" b="1" dirty="0">
                <a:solidFill>
                  <a:srgbClr val="FF0000"/>
                </a:solidFill>
              </a:rPr>
              <a:t>Lea Mat.4:9)</a:t>
            </a:r>
          </a:p>
        </p:txBody>
      </p:sp>
      <p:sp>
        <p:nvSpPr>
          <p:cNvPr id="5" name="4 Rectángulo"/>
          <p:cNvSpPr/>
          <p:nvPr/>
        </p:nvSpPr>
        <p:spPr>
          <a:xfrm>
            <a:off x="296706" y="4196191"/>
            <a:ext cx="8784976" cy="2677656"/>
          </a:xfrm>
          <a:prstGeom prst="rect">
            <a:avLst/>
          </a:prstGeom>
        </p:spPr>
        <p:txBody>
          <a:bodyPr wrap="square">
            <a:spAutoFit/>
          </a:bodyPr>
          <a:lstStyle/>
          <a:p>
            <a:pPr algn="ctr"/>
            <a:r>
              <a:rPr lang="es-CO" sz="2800" i="1" dirty="0"/>
              <a:t>Deseaba para sí el homenaje que la hueste angélica sólo rendía a Dios. Aunque no era más que un ser creado, pretendía recibir el honor que sólo debe darse al creador. En vez de procurar  que Dios fuera supremo en el afecto de las huestes angélicas, buscó para sí mismo el primer lugar en el afecto de los ángeles. </a:t>
            </a:r>
          </a:p>
        </p:txBody>
      </p:sp>
    </p:spTree>
    <p:extLst>
      <p:ext uri="{BB962C8B-B14F-4D97-AF65-F5344CB8AC3E}">
        <p14:creationId xmlns:p14="http://schemas.microsoft.com/office/powerpoint/2010/main" val="2450539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4098"/>
                                        </p:tgtEl>
                                        <p:attrNameLst>
                                          <p:attrName>style.visibility</p:attrName>
                                        </p:attrNameLst>
                                      </p:cBhvr>
                                      <p:to>
                                        <p:strVal val="visible"/>
                                      </p:to>
                                    </p:set>
                                    <p:animEffect transition="in" filter="fade">
                                      <p:cBhvr>
                                        <p:cTn id="20" dur="1000"/>
                                        <p:tgtEl>
                                          <p:spTgt spid="4098"/>
                                        </p:tgtEl>
                                      </p:cBhvr>
                                    </p:animEffect>
                                    <p:anim calcmode="lin" valueType="num">
                                      <p:cBhvr>
                                        <p:cTn id="21" dur="1000" fill="hold"/>
                                        <p:tgtEl>
                                          <p:spTgt spid="4098"/>
                                        </p:tgtEl>
                                        <p:attrNameLst>
                                          <p:attrName>ppt_x</p:attrName>
                                        </p:attrNameLst>
                                      </p:cBhvr>
                                      <p:tavLst>
                                        <p:tav tm="0">
                                          <p:val>
                                            <p:strVal val="#ppt_x"/>
                                          </p:val>
                                        </p:tav>
                                        <p:tav tm="100000">
                                          <p:val>
                                            <p:strVal val="#ppt_x"/>
                                          </p:val>
                                        </p:tav>
                                      </p:tavLst>
                                    </p:anim>
                                    <p:anim calcmode="lin" valueType="num">
                                      <p:cBhvr>
                                        <p:cTn id="22"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randombar(horizontal)">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224136"/>
          </a:xfrm>
        </p:spPr>
        <p:txBody>
          <a:bodyPr>
            <a:normAutofit/>
          </a:bodyPr>
          <a:lstStyle/>
          <a:p>
            <a:pPr marL="0" indent="0" algn="ctr">
              <a:buNone/>
            </a:pPr>
            <a:r>
              <a:rPr lang="es-CO" sz="3600" b="1" u="sng" dirty="0">
                <a:solidFill>
                  <a:srgbClr val="FF0000"/>
                </a:solidFill>
              </a:rPr>
              <a:t>¿A cuantos de los ángeles </a:t>
            </a:r>
            <a:r>
              <a:rPr lang="es-CO" sz="3600" b="1" u="sng" dirty="0" smtClean="0">
                <a:solidFill>
                  <a:srgbClr val="FF0000"/>
                </a:solidFill>
              </a:rPr>
              <a:t>sedujo </a:t>
            </a:r>
            <a:r>
              <a:rPr lang="es-CO" sz="3600" b="1" u="sng" dirty="0">
                <a:solidFill>
                  <a:srgbClr val="FF0000"/>
                </a:solidFill>
              </a:rPr>
              <a:t>Lucifer contra Dios</a:t>
            </a:r>
            <a:r>
              <a:rPr lang="es-CO" sz="3600" b="1" u="sng" dirty="0" smtClean="0">
                <a:solidFill>
                  <a:srgbClr val="FF0000"/>
                </a:solidFill>
              </a:rPr>
              <a:t>?</a:t>
            </a:r>
            <a:endParaRPr lang="es-CO" sz="3600" b="1" u="sng" dirty="0">
              <a:solidFill>
                <a:srgbClr val="FF0000"/>
              </a:solidFill>
            </a:endParaRPr>
          </a:p>
        </p:txBody>
      </p:sp>
      <p:sp>
        <p:nvSpPr>
          <p:cNvPr id="2" name="AutoShape 2" descr="data:image/jpeg;base64,/9j/4AAQSkZJRgABAQAAAQABAAD/2wCEAAkGBhQSERQUExQWFBUWGBcXFxcXFRoWGBkYFhgXHBgXFxcYHCYeGB4jHBgYIC8gJCcpLCwsHB4xNTAqNSYrLCkBCQoKDgwOGg8PGiwkHCQsKSwsLCwsKSwpLCwsLCkpKSkpLCkpLCksKSwsLCwpLCwpKSwpLCwsLCwsLCwsKSksLP/AABEIAMIBBAMBIgACEQEDEQH/xAAcAAACAgMBAQAAAAAAAAAAAAAFBgMEAAIHAQj/xABBEAACAQIEBAQDBQcCBgEFAAABAhEAAwQSITEFQVFhBhMicTKBkRRCUqGxByNicsHR8DOCQ5KisuHxJBVTc8Ly/8QAGQEAAwEBAQAAAAAAAAAAAAAAAQIDBAAF/8QAKREAAgICAgEDBAIDAQAAAAAAAAECEQMhEjFBIjJRBBNCcUOBM2GRFP/aAAwDAQACEQMRAD8A5sVke9QW8NVpF7/lRK1aU1kTPRqyjbT6UX4DZsPeVMQzLbf050OqMR6XMiGAO47k1WeyADUmBwuY5m25VSzmFuI+GXwt9rd6PT8JGzqTown/ACZ9zpiLoA/z+ldB4B5XEcGUu63LEqGHxhCBDA8yI575e9c44rw97OIuWbkZkMSPhYbqy9iCD8+1NRNSvQJxqFtTp/b+tULzxRPFYoQelCCZNGjuTI2WaivwP851edI3qjiD0ruIGyq5qTDjtWoSd6kOg0pWgpmt7ESe1aLeqN68BpeKKrIywz16zTVfNW3mdKHEqpks1cw23c0Pe9Jq9ZsjLmzAcjJ/yaWSGjIl+1Zdf81qst+TNR4oxoNfbaqdy/0oRhZzy8ewut0VHdvxQ+xjium49v0PKsu4meVd9qmH/wBMWia7cqDNrWpuyKiL1ZRM8827L735j/PrWv2/LoOkH+tUmvk6VoWrljQkvqH+JK1yoyawV6TVKok5OW2STXlaBq1ZqCQXMlL1u201XU1uzV1AU9Nk1vasqJZrK6gchisP1q5YumR0P5VQsNy3n/BRPC4Xas1FothexgfMAJ2HL+9Q462QIGkdDV7DkgFY+Hf5bk1u+GJ3+nyop7otVqyT9m3F2sY0Bj6bgyEctdvzinvxV4PTFesHLdVfLDTpIM2845gyVnloeUVz5cGEYNsQZ6dK61hHF1A3K6g/5o1/OtcPVEw5LjI+dcarI7I4KspKsp3DDQg/Oo7PfSujftO8Ikg463rmIF9YHpYALn9iRBnmQetc7UUtNDp3s8u6jeqbLrV+4mn+df71VcUGjmyuRrWNpW7NlqJ2nehR1kbGa0rwnWsFc0MmZcNeK5GvyrdLc6V69jXtQGbZ7Zsk61ZxBI0+tS2RlHeqeKvadzvSVbG5Uiq92oia2NR1VIhOTfZtNe5q0mvJphORvNeEVqDXprjrNitak1sa0IoIDNga2mo4rcVwU2bVoTWwFYyaVyGaPAK8JrysFEQlt7Vlb2xpzrKUpTG7B8NZv3uiAnKiHVmYQIC7gDmTAnrRfhcJeUsuYI2s821jfvrHY1Pw2wBbFwH94dFYxoDpmYjmNgTyk1b4Zhg7EF0SDKZ5ALsRLt6SNtAJ5LymYNDRej3yiAIMhmaY3LSDr13B95qS+/lnLuVGscuo+XXrRzC+GryBHXy7mTMYDxOadVkQSCZHKQKpXfCmINq5kVczyWDPDmDICiI77777CnSQeb6BuD4dcxbwjBVHxOx2BnWPvaDb2p28JYj9w6Bs/lXnUOBEgagxy3OlLPCF+zYQs+j3JaDplWIAPciTHcDrRT9ml/OuIHW4r/UEH9K0Y9aIZXy2OAw6XUuWm1S4CCO1xf718/8AFOGtYvPafRkYqe8c/mIPzrvZJRhO+X/sMik39pvhUNnxSSGzJn6FXTKCOhDL883aunHyHHLwL3hTw0mNwdxXkNaugow5K4TzB3EAHsfeke9hyrFTupIMdVMH866v+z1AuHIH33uHXbZRr/yikXA8HuYjEeWqy5YlhG0H1E9I1qPkt2XbPgNDg/Nct5jJnWPgSRKh55GkTE2cpIkGDEg6adK6z49v+ThgpbNcJAMawYGp5A7acgO9cpvbz1qhEpNXqGvH3rErmMmWbeg7mpLaxrUNtdf8mvb16NKVoPJnt+/poaos1bNcmoxRSoFnrmoxWxrwURW7NayvYryuFPJr0GsArIrgHpavJrIrIrjtm0VtFaipQdKDKxPAa8et0SvbgFLY/F0V62Wva1NOS6JlcdTWVGvtWUKG5M6/geFkYXMdPMYZBzyg5i59wqgfOpMchRTKxlA33liI25mfeKvYfEKNWzEkL5aRoNI9U8h0G8CtMRnurcznJczF1bQAscwBE+515RPapca7OU210VOH8Xu2QqoWZs2qbgAgACBrmJ1020phu4rEKiXjlBL5Mswindc+7PI0jNAg6dBWE4xawtnJZXzXMh8Q0rJO4tg6xykwT86P4HBtiOGOrSHzu0Ac7bAhR3gR86DSY8dPaFLijvi3uMx0t2nfSFkoQsFRsJkjrvzo1+zJCuIvIdJtKwE66E8v90+0VWsYIYbBXZE3bqqGAEkG6RkQDspJPckchRLgmCXB4/DKxOe9acProHJkL2gQI32POrYrT2TyNUPOIwgeOyj86qYnCLiLDWW+8mUmJgoRBHfpV3C3AVJ+X0rTMVIYDkZA+VVS1RN62I3hvhrLaNsD1Wr122TmEGMsGCZHOr1y3bw/2i8xAd0TNyORAc2ukFoB31gd6oeJeE3cLduXkdPLvFnZnEZGJkIsfiEwY1ymTtSr4s8QHFYVC0+Z5rqWmM6hQR6QIgGNOX6ZlJJ0zQ4XtMWPEXHGxD9EB9I/KT30oIRRzgDWPPCYlM1q4CmYEqyMfhdW7HlsQa34/wCGmwl7KTmtt6rb8mXvyDDmPnzpu9ia6Fi7hzvyrRLdFcSgFQLbrmziEJFU7w3NFXGkCqGIt67V0WcyplrxhUxSo3Sns4iFYK3yVrFcJRrWRU+Fwb3GCorOx2VQST7AURu+FrwkHy8w+6L1stP4cqsTPblzoNpdnKLfQHrK2KQYPKvIogomwSobii5mCSMxWCwWdSoOhMUY8SeE3wjBp82y8G3eUelwwkfytHI/KaBiuheBOKLiMPcwd/1oolRzCH8J5FSQw/tQ2N+xT8N8MTEXWsucrOjeW/JXX1DMOYIBHzmobvDGS41txDKSCO4o7jOFHh+PQasgKsrEfEjAgzGkiSDHSj/jDhKm0mKG/wC7S4QJ0OiP77KevppJXWi0dMQ7lqKnGAX7M91pktkTkBlylp6n1AR79qdLfgDzVNwt5CEhba5S5IGhuOSRpM7bmYgUY41+z5LfDivm+dcVGNsqvlqAPVoskuSZkkzrSKxnJdM4yxrAaxq8BrQZLZIFrysBrKA52vAWc6xrm8tnUndskGT7iRRPi2G/dWLo0LWmXUbZ3LZumiuaZz4Jy3TcS5IKlMrLEAxsy6baaioOM4BmKIVyjPzjLkVTz2iIqCWhrELHtNpUtqQg+JjMAxBbuSSY9+gps8J8fU2RaXW6HuQBLZpBZTPfb/b3r3imJtM9rCpqHYK7c4aSSOmsR7Uv4fEXMK6g72mY5REFjME/i9OvsQK6T4vSGirWw/hsYtkM93VwS2o2bkddNNTSvxDjzPi8Nfn0peWGO3qIzf8ATMnuO1WcZh799XNyWdiC4EQigyVOwDE+n60J8T4Nkt2wylVUqffk7fNpE9hWiPZBvVHUlYi44Q7TvzB2/Wr2EuyBOhA/OqlwgOCNnGYHsYrVbn3hv0OlV7QvR5x/hq4m2uHZmALggrEiAxBIOmhMRXLMZ4Wum4bBhRYz+Y+65iQQVG5lckT3rsTw1t5+KDtyMSINVOL8O+04e4AMtyJUnT1ZRAbtpUpQXbKKT6RwfjXD7dtstslmAUsZGUCFBkRJJYzMwJiOdO/DGXG4FUuakAKeoZdAQeR217mgXE+B3MOHt3EzXnPqOpWATBB2yCCxb+1W/BmIUNcsqc0AMW2zMdGIHID0gdhQj8Al0BvFvhQ4YrctZmsvMTq1tgJKtHKNQ3vOo1XYrtth5BBjXrtr1/r865f4u4J9nuZkBFp5Kfwn7yfL9IpZRoaErF9RJgSSTAA59q6NwP8AZIuRbmMZpOvlJp8nfr2H1pO8HMv2/C5/hN5AfmYH5kV9BYmwGGuy6++ldBIMr8AXhXBbFsrbtYeyinf92pMDcszAs3zNW+P4HDBVTyLLQCAptIQJGwEaa61PwY5mdx8I9I9zyHyoVxDFjOX3AJC9yN29p0HtV0lZJzajZzfxN4abCEtg8OHzErIt+c9tyT8G+VYIAMct51pa4bwRhef7VZbzfSVtXFa0HLtBZgACVHQESSNeR7l4awdxm85yFtyQADLOROh6Dtzqt4g8Q2mZrYCt5f3omHJ0VT2gknsKlkx9qHZXHk6cxKxHCEsWWZrqkH0tbw4REUyAQ4UzcgkCG6g60lY3iltSdZPIDcRt7VnijHN5zoCRrJ5annFDuCeH7uLxC2LSy7ddFUD4nY8gOv8AWsePC+5GyeZL2g/GYjzHLRExzmYAE+5iagin7xP+ym9hQhst9pBYo+W2VyNEidT6T+IkARrEilPG8Fe0suU10Chwx9/TIj51qtJ0ZKtWDCaM+D8b5eKQ9ZX6iqGI4ZdQZntXFXTVkZRrtqRFQ2buRlPQg/TWjYjR23ivCxjLAsFgrBg1tzJgjkY1hl0PyPKqWOw5ezirRH3X9PP90xcL2nLFW8JdlVI6KauX7MXg5jJdj6kBWB996LRyYS4xjVfI0FEuWrbKpj0qVBUAjSMpjQ7iq2FxBK+Wx+EyOk7T8xv1pd8D8UtNbucPd2Nyxdu+XnMzbVoyqeUROX3NEXm3cyncaqeq9PlXJXoVujkfjDgxw2LuW49JOdP5W1H01HyoJT3+1W/mu2DzyMPlm0pFFFAZste14KyuCfYdjEzpVggEQQCO4n6g0mcC8SLey27v7u7qVJ2fKYJRuffmOlHMf4msWRNxwOWmrT/LvSOPwMp/JDjPBVo3Uu2T5TK2YrEoxG0jddddNO3OhHEuBX7d8XigeBEpJ9RBGYjcRprsIq/Y/aHhTOZyI29Jk/KKwftHw2crmJHJ4gHSdJ17a865RaZzafkDeSli0zPcBCnPcb7oIERO3XnJNKXFrrYjD3LraAgZAdJVWMd/hMe+Y866HxDC4LiKSHAKGYJgTGhe3IDjv+e4KvxjhHlDOE89dmZHV1HUkLqDEb7DpTJ7tita0MHhm4MRgMO6ku9pBbdZ103067VdbFKum8chvoOlcq4J4lv8KvEBS1m4SVHJoMGD1ExTvhfH2GxILXcPdtACFdfUSTyhdh71dJrroS10+w6Lpdc0kKNQAdJ6mN6uX3by5TT08xyj8qDYW4lxSbF37RbXKGVYzpPK4mh+dbWMbmJWdOevL/BRewXRc8T8AGMwzKGK3MhyMDzgGGHMEr+dce8OxaxVsa6gq0iDJ5QdRtXa8LiTmBXVWgfrr9K5N+0G0bPFnbT1G3cAB11UDUdSVP1FZ+mXdNaHECD86oeJOGrfsvbJjMQymNm1g/WtlxhKGRGmkiNdNDPOprr+YECiSdI7yCP61VxIKQpfs/8AA918eDcGVMMVuEj7zb21U9zBPYHauu4kuwgaZhpI+Febt/NoAOnuYkw628LZAYj2G7N2Fe4Rbjk3LiwN0tjefxN1MaDpNIlWy3ejTHvbw9gL0BA5STufc0pYVWxN0AKSoicoAhR0nQfOmDiXCHxDA3CLajRUBBPuTtPtNRY8JYt+QjDM3/DDE3GJ65FLAd47aUy0TlG3/oEeJPE1u1b8lGlwMoW2fSg55n5n2/Kk03fLVmcFVQZ3Oxk8vc7AUwXOG3bPrazbszopQS49izMV9wAfakn9oOPypbsKYJJuMOcfdLdJMnr1q2oxtEvdKibwLw5eI8SNy4gNtB5jIdRpC21PXXU+1dsQIozqBrAJAEnKSAPYGdK5v+w/ChcPiLnNnRZ7KpP6saabPET5OH5Z7iFRzKTAJ/mMt8xWaKNLdBe5fFu2xeIILNP8R2P1/KkvxXgLQuIbKW7V1UEOtsAwRIAP3T/ENdd6M+LcRlTJzfKsfwrJP5kfSlDxlxTKXaYyW0HSSQIFM8aadk+cotKJzvxBxC/ne2/oHMAk5lJBBJO4Oh70BamHjGFvXMNaxlwllZntL0UIZUDsT5n0peNSSS0i0pN9nVvC3EM+HsmfuwfdDBpnw2V1VWMENmU9NP03rm3gjiAFl1BGe2+fLOrIwAJHWCPzFNNjjakwTl6TpV0rRG9i74l8NYvD4y5jLFtmQP5y3FgwWMkEAz8RI22PSnvxhIuWgRlaNY1IMkFfqpq9wziY9I31C+6nefah/i7G572dTIEpb7sZL3fYSY95pEqYZbRzL9od/NdtdrY06Sf6xPzpUot4pxGfEuZmIA9hsKEgUAGwrK8FZXHHb8S9t8Mbbgibme2VBBDFRoG5ZWkTzBHcUv413Fzy7xm4BIbYXF0hh0PUcvnTT9is+YS1xlkmCLeZeg1DAxtWuM8Gi7aCi6jajK4bLl5yIU9TOvbrUoZH8DzghRiK9A0rbG4d8Ld8m/GaJV1nJcXqp0g9QdqjKkGRt9OVaUyDN1ukfCfnMe+1eLiWQ5lJVgZBGhHzrVTPasvnSdNP03M0yBZrxTjbPbPnnMo1nKMwMyDIEk+9VcLjHuKjJedk1BWchBUSFbqNdxodRQzF+JAuYLat3GMQzjMFVgDou2YzBPLlFHfA/F1wQe86LeXEKVgZYUq2qFeU6GI2jvUJzcVaLQjydMrYTxG9u6GzFLoIy3l01na4Bow7/WuueH+IrjlLQtm6vpvwABPK4vYwa5b4ixOGxN5ilsoGKKr2mRbY+7rbZF0nX4gYg6TAa7d+3hcEmGDZrrAM7QQGjQBD99QsAHnvRxZVLT7Oy43Dfg6Zav4e2ki4rBBqZzEDaSBy71SxHELIm6DZadC4VSY6FiJpC4Xwu47K1p1tzszMyj2BCnWizeCsaWJDWTO7ZyQRzlQAT7RV3jintkVlk1pHmP8AGBW4VWLgkhZMqVYKylupUyvtE7VmD8e4dboBspbuMcqsdB7kqIGpjbWdxQvi3hjEWAHui2EZihymHHIZZkFTEzvqBpS8nBWxOI8q0CTGkKYjff6V2RJw9HY2OT5+vo7DY46jIHVVdjpKxB/3E6VtaxbPHrXutv1R2dx/4965s/gfHYJQ6Xrcne2LgB9gLkKx9jU9jxiblvIqKWUBmRiQGEesplEBtCYbeCeUVhWSUfcrNrxqW4MfMXxWxaB8y8JO/qlvYZdh0Aili/4rw1kscNZGdtC0ROv3iZZvrSvisRn2UdiFCSDzKjRTG46g8iIH3cWqmBDHoDt7nlW3FFSXJmPJJxfFB3E+IZY3b7TlBJ5ADsNq5hxXFticQ9wgy7aDeBsq99Iqfi3FGusRPpGgAOnv3pu/ZX4TfEX/AD3Qizb2cjQv0HWBrU8k+TpdDQjx2+x38CcH+xcM/fiC5Z2XnDwFT+Y6D51bwy+djyNBbw4Gg2DxCr8iWj2orewty9dUfBZtnMCfie4PhIXkq76869wtu1bueTb3UB7h3JJ2zNzY6n6VyXg5sWvGlw+fb6GV+g1/7gPnXNvHuIJATdmYaczC7fnFO3i3G+bifT8K+lR89SfnNKOAt/aeItc3t2NQeWcSE1/m9Xshp38Cp7sI+L+EeVwm3Z2FgWy3d2JDE/7nbvpXO+KeHb+HVHuIfLuCbdxfVbcfwuuny3HMCur+NQLnD7wOkKHHupGQf1pT/Z1xu9ZW8CR9mCksH+HzDooE6Sdz/CD2qc0o7GxtyAHB/DFx8txrqYZDBV3ZsxnmltAXI7wF76014HCW7KnIqXSf+NeUuzqdfgLFEBjb1HqTOhW74RTGJ6cUbV1tQcoNtxtlMQykbQNtIFJGPxOKwV02sSCxGoJaZUn4kf7ymOe3bUVO5VdFahdJjUeJXSBACjLAygIIIgEAc4qHxFx8rYzFWNyAs/dj8U/IadaTLXii+q5VKgTPwgx2GaQB8qZ+M45vsls3FXz7iQVVY1un0LlH3vLysR/EBXSl1fYIwtuuhKTAO6NdOUKJ1ZguYjcICZc6jQVTiuk8N8EuosedFsBklJzkkSTqIAJPLXagHjzga2b5KBspjMTr6tNZ71RKXlCOvDFcAdaytgK8oAO63eGvcceWcqAQTsNYkBj7cta3/wDoF60PTeCIQJZIaDzAnQHuaF4nfUzG2tU8iiQygr94jfLOvYe5rNCSRaStE/iTD2wGw7oQQvmI7Fma65HpKOdhry0J320W8bbuYK/9nxBB0DK46H+xBB9qf+D2LWK4daLxOGvEr/IlwXPLneCpA9wKHY7w4mPuM95iltLVqboAJL+uVQnQGSCZ5T2rRjtEZ06FtrJ3EHpG1V8ah8m4ANcrR9KrYHGfZ7rWLxJVSQHXX/dHTtyoy+FQjMtxCvMzH5VqUeS0Z7pnMJq7w+6VIOURsT/7ozx/gAJNyyUOksgYTz1UTr7UDss4EBZE810rPODqjRjkrsNDFkbRGukaa9qMcE4lcuJ5ZuMyoyeWkzkMyzjmN478+VLQUnc6nl3501+HuHsP3hnoORPvrtWeONydI0zy6djTYxjJqjFTyKsV59jTLwrxrfjIwLtpDZZJ/mgR86UBazkKNJ01EbDnpptVq1hM1hL9s+ZaO7CfSQYIYEaa8/avRlKCfGR50IzrlEfhxE3mBay7ErlOcAW1ndlgEk8qQuLqcPc9DEAqDoxU6/EJHcEVcwOMGQwXDEDLlaB3kD/N6CcXvG4wAgZVCyZJ3J/rRUOMrQOfJUyW9xRSIW3HU6uxPd2E/IRVPD3RbzCAcxDL1BXYR860XByPVcJHvA+gq7wrhD3yRaUBRu7aIPduZ7CmljTpsMZtWkDrtq5dIVQSWMKgG+3IV0HgvgYWcLeUqlzEXrboQ3wqWUgJMbSQSedWOE8JXCj0gMSBnulhMHkB91ew+dMNtxoxMDeDp7fKknK1Q8FvZwbwP4MbG4orclbVnW8eehIye5IM+xrvVi0lpAiBURBAUekKO/ehPBeHYfCjycOvV21nMTsbjxAOwA9hloLx3iAuk24EW5Nxrjfuw5J+4ut1tNBt2+9WZRos5BbE+KBJSyfMcyoybZo+FZ+Mjct8Kga0u43iwwtprVtxcxDkm7cBkAndVPPpS9ieIBRktaFvib77D8JI2HMqNNt6PeG/DuXLcuiWOqr0/ib+gqyiSchC8T467aYWQrK7hSSRqQ+wT3268qauA8C8qyLI0ZYa62hm88Zl7hB6PcMfvUZ4zwZftKYt4Pk2iEHW6zHI3fKCT7xWYJAlsAneSTzJO9dGO22LKWqQneLr5bB3AxhQV56s2YaewH9KVsdjr2KdMJbtsk3FS3aJyxIChcpgLJ9RJ1JOpMA05eKOBPiLDC0PULihUkKIk5ixJgcv0o14f8NF34ffxIC4jD+hzIbzEthhaYlTqygpB3hTPKpTVsrB0gbwrwJjbdtfOTMViFtXkk6c2YwkczBPTqKniTh32i0yYjLZvISbeZwCCdSPU0lT+LbmNqf/ABZx0pbvWk0uCxcuz+GNvmYaPbtSBx3xFcu3VAysMqSGRWEm2hYSROj5+fOmcW+hbSFLhNpcG5e8QWP+kbTWrqyNyWVi9uMwIiJ2Ok1rwvEXMXxCz6oIuBlLeqMvqM/iJj5k9qf+P+BsPet2z/p3rtpX8wfiJMZ15qVgddJ6irv7L/DOHsYdMTdtB77XLyF3Ei2LbZQEB0M75o2MDaoqPqtlufpovY7HW7KI9weYSQVth4aesc/aubftFxhdtQFJY6DYZQNJ5779q6rxzgdi7c822BbvITmGXR8okGF5j0mRuKSuI+Gbdp1vY8KyQCiLcAmTLO4MErsAoidTI2pZScG5Tf6HUVOoQX7ZyoVlE+Ltae87WF8u2T6V+QkxykyY5TWU3Im0l5OlYgjrO+lUrkEEc/YH6z2q3irUHT86qm0azooybg+ga2L6WlZl+MEkyAHYAbCOfYAVpxLiZsK9tTnZWzxJBAI+KNQDl1E7anlXtx/IhSoLEjNoGmRGUn2PyoLxJTduNcfQwogRsIUDbXYD5VbHke0xJwWmiHHXUe1bFwH05wSFYANk0Kkau3Uc41IBmhGM4eQ2jGCSAGjN6WymY7795GsVJeHl3A7MrFtSTqV1AkRsRB15ZaK8M4YbkFYYlgwQsAGymWGZ49KzG+vqMbVoTZBoCtZyk5WLQQACIkwZ15a6VZGIZHyHUzEHXUaHvoZ+lHMJaN295asAxaRABSVVmBg/FroNI1msxfBravbbM4zZAA0eYxMvdLiBGWQsQPypk5MDoYPsijYKP9uv1ArW5aWdWHtBrL14sgZGhWEgyOfvtWgw9wifj6aAf9Wk/SrRRnZV4uAtpjbzBlhgQSPhOsa6GKXcNibiXAbTMrEyIPNhlMjYyCQe1HsQLmW6Xt5FRIkmZZ/SoHXcn2FLZxxssjASSYAPTmR3ismapZUjdguOJscMPiFtyT6mOiqNyT0qJ+D32Vrht3AurEnTTmQDqY7VYwSm2fOtqWWJkmSV0gqNxGvSnfhuLW7aVhGsGa3pa0YfOxKw+Gwtq15t26Lh0yWbZ1LH8R3+n50xYLjF/KAtq1aQbKV1A9hoKgxOFsWmNxLNtXk6gAGSeXSe1Fb4SxbcO6sQGuMDoNIWBzIUwPnWb6jNHEtl8OKWV6JTxdbaC5eFs3D/AKQQEExp7DWTryBqC345eSBaB+ftqTGvOlXi+Ot4vC22S8odGc5NQNYncasOunMUM4Ni8xbfMkeuNZ2jQ789az4fqVOXGSNOX6dwipJnS7fEbOKUJcAD8jbkZTBPpcgGYGpiNhrNL/ijwl5Vtr1li6ICzLll4Ey0j4jGp5wOdC7HEmTK8iAYJY/IDNud4/vTpjvEmHTLZvFpvSohCw9QggsBAO/tWiaUWZ43I49dutlaAUEGT94iNu1dUw2MGRdh6R25VzXxRhHssLIXNmkqy+oOuuVlj9NxrTRbxMEA7Quh7gU6dsRoIcXxmYW0iZJuEfwjRa2ZwFWdDI0336d6D4jiX/yWYH0nKFHKFH950FF7eJBBZTmj65vamFBHi0XLeCu3rbFGS5bIKtEKxgyOcltqp+CPFN69aY3Tma1cQAxEi4jxMd0/Oj/FbJu4O9Zygvei3bTn5jEZSW5RGYnkFNZhPCdnh+DNvPnvM9t7jbSRmACDcKMxidTqewg366LJXGwb4nZvMxF5icjYfKnQtcGRVB5nW4Y5BT1oF4c8PPeddJDNlJ/CBqzHsBPz0o54sAOB8wkfuLm38LjQDp6wPrV/wZaezhbbXlyveAaAJKWyAy/7nkNHIZfk6daF72EfGN9UbDMFGUaRzKqVCr9KZ+LhQiwIAYCOUcgB07Us+KMN5q2YIXKWMnoY/tVu5iS+FRS2ZjZzT+IoxWeu36UGtIZPsocXvMji4vxBVb5rAzd9INJ/ilsAp825nUvvhwuZSfvFHDAqp6HY0wW8cz+kn1LLJ9ZZT2Op+vWueftLSMQpHwm2jKOgctI+RBHyqckmthhJp6Fu0pM5QYkxz/OvavcMwhKSSNSY9qyloNnSMUmveh5eDyonjf8APlQq8KjwG5Gl3eap4tiqlhqeR2APWTtGmnOpiTzqpjichjQ6d9Rtp/flTKIHIEpa9TcoAXLAJKufxHnMctAexonhrjZZCW2AaNQSQXA0Ucyqj2171QTDFoLEkzuB8WkiSd/7URw9gJtvlKzP4viI6EjSelWQjI/KPmhlWAI9QJXN8xry0gc+9THh12/cuNdYi4qwBJ9MwFPUg+rbWaI28ILdrzCSAXVmJE6LJjLIO+SNYObtUeMvQXdjLLAYrzkmdYjQDYTz61SKV7EbfgzgCPbuNhXBOXPtJAZJLb7Ll1n260QuvBIljtMGAsmBJ5k9BRLiNxMzuwZUuAm4QMrlYACidVGk7b9YFAsHxq1iLhOXIM4ZVEZcoYxGszJXfl84rFpE5bKPiA3LV24jE5GKlOhyrA17S31obashWDsBcfKfLt6jX8bTuOnL9C3Xbfms2fUFpAI0gj9e4oR4lxloWhYBm4sBApzZOstuoyzKzqY6Vllh9TZrjmbglRmD8YFVJYo7suVVA2LEAnKdCYO+wophuLtgdGGa2xJidVbTSeY1H50sXsAEIJB/dBSI3PwkH2P+c6I+JOB4kWVuOwuu6Zskeq2NCYGzRIGgkHanx+hurYuT1JeC+vEWxbtlYoqGSJ9QJkrPSlni3F7plHLSBkeTMw0n5bGnHhdxWUFRD3CgYHRg2UAB1OoP6jWqHiDgiPjbtsfDb+JlMRMQCeoGvzpc2P7lMGLI4WilwW/at4bO6i47EJbQGCdizfAwJ9Sj1RsY1qfG8QWyoy2sxZyFQsYnSZGxjbQD5UPxXD/IS04lkzXB6jIBDaTHXf5VBi7xushBghfT2zTIPSY/Ko4cfFya9xfLPlFLwGuI2/PtMGOoylY0g9hU/jPimR8NkaCiknT4SJECRvrWeFCc2e4oby1Q5ZA9TKxzGdCFVGP0oR494mbuKaBCKpQRBBKmHMjQ6j8x1oZXyzJfAca44m/kbPCFi9+8xGLaSLcWxABRbh9ZgDQlQB7TQlsdmcgkKQToTHp+6fpFM/CcYL2HYxCm3qZ2Csw/QGua+L7supMAmSe0nafy+Va749GSuQVxPE7OeCwBPRyv6UYweMKD0k5SPUG1g+/egnh+3Zw2HW+FZ77ZZaRlGeWFtR2ABY67xzpj8hLHD2JgvcuhyASQcwkJJ1IVQCe5MzNSX1UZS4ss/ppceR7wvxaLN4eYmmysG0WdCSsayJEzp86sNxB7i4tnMnzrCjQaSHJAMagBY6amOtKOKxahJb0gE6nSQQNI9/1q/wAF4iWwRutIV8VCjtatqB+bH6mqtLkRTfGhswOES8Et3FD27hWVbUGCYn5xUzYhnYzIMkux3037ATyrThd6DbI2BB220qa3g3N5l+EyW11AmSpjnuDFM9OxV1QH4vxJbly4iNmNrLbeJhW5qTtMyIHSit62yLbRQQyWlDHoS2bL76xHU1Q8E4IsTcZStmwzqqt6Wu3gQbl65OyKdST8TEbBYonxPj42RAAdZIgvynqE3idT2qMHovJUC7uHhvMEBRcygcjuTl6gRB96534rU377JOqhVT2C5oPzY04cZ42EXzbzaAQoA+iovL2FI+ExJvXGutoWOYRsBsBP0FNIREGEssVE+mNI6RWUQw98xPUkmsqQR8v2Z+dUXwRox/8AVMMf+Pb/AOYdqtrewpkefakfxqK6pfAdMVHwZmKguYU8x22p3XhitqpDCd1IbYdqpY3hkA6UVL5OcROe1yjt/gqAPB5zRnHYLWhr4U6xv9atFX0Rbov4/iWe0sEIyDeYljBkL1MnYGDQp3KpdkHb0kFZAk6MAdGM8+p96vYXBlpAI0g6jp3PLr8qjw+F8278eW1GkLk2A1j/AA86ooiqSKGOuMbaqXznQtMksxkx/LBjvl5VrfwbMxe1CAL6AsqMvUSSYJneSfnW6Y9roupbnOcxARZJTY7a7FVA7E0T4pgDKPmyI1tQ06EOhyldRsSBFLGFaQ7l8lS3jLzsbeYCNCyrDHqZ5bGq78OWGCsqufSxB1ALKVXuYnWpVw03GfNDLkzAH7mgLDvoRB6g1Sx2S2y3CxAa8T5Y1AQEax77dgOtUapAVMcMLat/awhUMl1FtXR1ULCgEbEQCD1FTeNMWLcqzQMjLm2kMPTlA5k6AdjQzgl/zL1m78IZyNdzlWJK7gdjRbj+CXF2mDny/JPm+ZyCEqrKT1ico/F7mke1aD5oDeDsL5apdKLbChlQD4nc7u5/h+EdyelTYyxdu4u6mHXM7BGuM2wy21Gp9+WpJMVHhMSPMBkW7SgwJ0REAgAcyF59Sx603+HMJ5OGa/cBtm+XvkH4sp/05naE192pePHSDbk7Ym3eHPgCFvsbi3vUVUZghaJDDUk8idoA3oFiWtC5ltTGUkyIgl9hOpimHjXFixe5JDtCW4MFVkFjPsAPrQk4NmDXG9RgnMdW0Og6mdT/AMtKrjIZ1RXvf6ijrbtn8t/1rfifhsuLbWpZ3ZbZTu5hD25A+wqvexGYoRuqhSCekwfz/KmDgeMW0DddSSIyrJAzQQCzD1RJ0A50ZRjdgUn0MeJRcHhLeHRg7BYZx94gmSP4cxgVzrDeILiXmuILbAMIFy2r/CdwxGZdzsRyov4q4wVyKmnmoIJ0CqJUoo5RtEnYGdaA4OzGc/8A2wTET6ohRHvr8qny5dD8ePY28M4hh8aGKqLOIHqdF1DD8SA6QegiNzprVfGLcvPktAtbt6L0Jn1OZ0lj+QApZ4LahA1tC995CmfgQemQOpO5/uZY+G8Ve0BZugW7h1gMCNPvexrN9pZJX0aXkljhXYP8S4S9ZtZ3twtw5AwINtW133IOhjrG9EcDaCcIwK/ee9iHH8gfJP1FH+HcTAbLcC3LZHqVoII7zpHWovEmEtW8LgktTkBvlDpEG4Wyn66dq1xjxaMjlyTLvDWlBGkafIf3o2l4XLKuI8xTmjsTAH0E0pcLxg2J3/T/ANVdHHBbDNoIBIEj4joJ6xVZIlEo8a8QPdvtBBtKcqKdVgaAlNmJMnXrQ/H8aFsF7rSzd9T/AOP0rWzilK5SAW1ynufahPFeBBpPmHOR/wATUTrAXIvoHLUH3qTkkrZWMXJ6KvjLBtkw11mnOXkfdGUrt9RUPhPhN675jIM9qSjAH1eoSCB9Pr2oh4j9XDcGD8QW8SO4a2P1FT/srRgmIb7pyCdYBUNpA1J9Q0FK1YbpFdPD18SCAsExKvJHI+lSNayiXFrxe4TJMALI0BIGpgbazWUOIOQOu4oAkQD8o71H5iHt/nSlsYtydToetFsBcllkK/Uax8zy3rbHIjO4MLYe3PwGO4/8UQR7+mR7h+ZP61mDwigh1ttbYCPSdI+W5q03EFGjN9QQfnppV6T7RPk/BEvFbwjMqvG8yD9R/avbPFE+/adNRqPUNY6AN+VaYgsBmUyDsRpHyrVbpPxR/XlrpQ+1Bnc5Bd+HJcUtbYOOxmJ689+tLXEuHXFDxI1OVBrmkQZ6Trp9a9u22Dhkdlbqpj/3WYjiN65b9eT0/e0ltDMLzgHU8ttyBUnicenoopplDBWTaDLdQAsuQOG+GcuZXYGCY9UbrpU4xfnqFa4xKMGRbkhWAP4539/rVO/dKXBbzW3AWRkOfLm1IUglfMYwCdY+Wmr8TvAgL6UIBFsaqEHY6gGN5k76zUvJTZP9oNs6yXKkOwOktsp6gD86H8ZwOUSxJJZVSdNhLxygMcvuDRLhdnO8sdF9Ud42HYDnU97EAK991UqAUsg9tyBEamNe1UcdA5UzPCfEyl2yrxDX0UFjsCPV+o160a8SYp/IKgyPMVmjnlDBSe0maS+GYQ33VGuC2AC2YgwJgmANyT/gp0sW8Paw+W4Wv3LrEg8ktqYjLpDEiSehHzzRyRUuFl3CTXMj8J4y2t1fNGeNFQLJcnZew69qMeKvEjt6WIZmILhT6R+Cyp+9G7HmewoPxDA2bRstZuM63iFkqFNs/hJB1BB+sTNR4/gLOc1pvUyi3BJ9ObRyh5EjQ9p11iqyd7RNM9wljzcJcuFfUYcCdYBH9DRDDcMu3FtiBbzhQraZjA+MqNgFjXmSNNagwnqtPaXmroscpBC/0+lT+IMa9q0QjQxAURvHJV/6QTzP5qle2K34AVjhdq5eulyURfSoU/G5JBI7CCeXLrRfiWNtm83lkEqlsiQAAMoUaAxIyie9AOKYJkKpbMuDE8iB8RPKAdZP9ap43iHlNois5GpGYA6AEwesA/2rHJz5t3o1RUHCvJYxtzPhRnGZwQ6vzBY+uBMEEAaRuKnvWfLUWwM13V7vM+YRC2xG+UNBH4mNWFueSFhczJb/AHYiR5mVcpPWCS0dqqcKw7SDmIJMlpI03aW6mTrVYRpk5Sb7G3wj4bTC2R5uUXWHr9QnfRZBMAduetX+KY+3aVjlTKRqYDT2MzI96Q/EPHVQFLQiVVe7AbEjkOcbmgvDcMxtXLlwtAUhASYJMjNHvpTXWgVex7vLZKA5bYZrLXUCgIwkDJmO7FiRpVHi/Fg+FsKcue0XJWfUEczMdDO/bvS/wmyVa3nYwqtIMmQEIURzAaPyoFi8U1y+zg5eUjmBoCesgUkJSUvUO4xr0jc/GAqk6GF0iZ0/SiHgi8t7D4przA3bpW1ZBE+WR6hA6uYXN0BpQ4ihQFegg9Sa1+0vYtkqYzRI69PajllKXtBjUU9jdZCg6aabkaqd5jmO3ahYv+bdNtHOYBiXf1FQNi2oBYmAFGkkcqq8C8VAnLdDEkGG3k8wf7/+6GeI8QBdzW18vMusEiTJ1jkaSVTpMpFuFuP/AEYOKcPui3atKlxwloKG8tvUzsXY6j8TR8hRXh1p7GBRVUqH+9B+8CWduhJBUdgOppGPGrjHW42y/ebkBPPtTD4Txb3HJuXHFqzbLXIZh6V0Vd9ydJq2iDsJDAgAZ2VCRIDaGORiNq8pb4pxprt1nfUsZ30A5KOwrK7QuwKv+fUUc4adfl/WsrKrAEuhuwTaf50rfiKAwSATB1+QrysrREzlbMQDBj/+q1w/XnNZWVRCAy8xzkTpO3Laq+MukLoSPQvPrv8AoKysrpdDRKnD9EkaHJP51PZP7snra1+te1lZJF17iXgJ/et/IP8A9a349/wxyjb5GsrKb8GBe8B3j+8Pv/SjHic5W001tjTTQrMVlZWH+R/o1/x/2WeKXD9nwYk/6ic+1OFg+sfzD+lZWVpIMEYJtT/+Q/8AdVTizk4m0CT8a/kDFZWUq6AysznyWM6m8QTzIA0B7UAxbE3mn8P9DWVlJ+RRdDTg2/8AjWzz/d689hzoezRcvDl5jfkWrKymQos29Wuk6kLIJ1MyNZo2p/8Aj2h1W3P1NZWUIdjS6IuKtDNGn7lv1WgOAHpPv/SsrKT8mUftX9hvGNK2p1ldZ1qjx4+kfKsrKoyaLXhcejEnnltCecF9RPQwPpQzjZ9fy/rXlZWZf5Wav4iqBt7Ua4PcIsYsAkArbnXf186ysrT4MrBrMZOvM/rXtZWUgT//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4" name="3 Rectángulo"/>
          <p:cNvSpPr/>
          <p:nvPr/>
        </p:nvSpPr>
        <p:spPr>
          <a:xfrm>
            <a:off x="5940152" y="1916832"/>
            <a:ext cx="2808312" cy="4832092"/>
          </a:xfrm>
          <a:prstGeom prst="rect">
            <a:avLst/>
          </a:prstGeom>
        </p:spPr>
        <p:txBody>
          <a:bodyPr wrap="square">
            <a:spAutoFit/>
          </a:bodyPr>
          <a:lstStyle/>
          <a:p>
            <a:pPr algn="ctr"/>
            <a:r>
              <a:rPr lang="es-CO" sz="2800" dirty="0">
                <a:solidFill>
                  <a:srgbClr val="FF0000"/>
                </a:solidFill>
              </a:rPr>
              <a:t>Apo.12:3-4</a:t>
            </a:r>
            <a:r>
              <a:rPr lang="es-CO" sz="2800" dirty="0" smtClean="0"/>
              <a:t>.</a:t>
            </a:r>
            <a:r>
              <a:rPr lang="es-CO" sz="2800" b="1" baseline="30000" dirty="0" smtClean="0"/>
              <a:t> </a:t>
            </a:r>
            <a:r>
              <a:rPr lang="es-CO" sz="2800" dirty="0"/>
              <a:t>También apareció otra señal en el cielo: he aquí un gran dragón escarlata, que tenía siete cabezas y diez cuernos, y en sus cabezas siete diademas; </a:t>
            </a:r>
            <a:endParaRPr lang="es-CO" sz="2800" u="sng" dirty="0"/>
          </a:p>
        </p:txBody>
      </p:sp>
      <p:pic>
        <p:nvPicPr>
          <p:cNvPr id="5124" name="Picture 4" descr="http://t1.gstatic.com/images?q=tbn:ANd9GcRPYcd89ZOJ9j6hu3jIVyrFqEdzihebbWsPT9UeLkN-5Qt7q36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4" y="1916832"/>
            <a:ext cx="5479778" cy="338437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55437" y="5533206"/>
            <a:ext cx="5496545" cy="1200329"/>
          </a:xfrm>
          <a:prstGeom prst="rect">
            <a:avLst/>
          </a:prstGeom>
        </p:spPr>
        <p:txBody>
          <a:bodyPr wrap="square">
            <a:spAutoFit/>
          </a:bodyPr>
          <a:lstStyle/>
          <a:p>
            <a:pPr algn="ctr"/>
            <a:r>
              <a:rPr lang="es-CO" sz="2400" b="1" dirty="0">
                <a:solidFill>
                  <a:srgbClr val="FF0000"/>
                </a:solidFill>
              </a:rPr>
              <a:t>Aquí Dios presenta a este engañador, Satanás, bajo la figura de un Dragón, animal </a:t>
            </a:r>
            <a:r>
              <a:rPr lang="es-CO" sz="2400" b="1" dirty="0" smtClean="0">
                <a:solidFill>
                  <a:srgbClr val="FF0000"/>
                </a:solidFill>
              </a:rPr>
              <a:t>mitológico </a:t>
            </a:r>
            <a:r>
              <a:rPr lang="es-CO" sz="2400" b="1" dirty="0">
                <a:solidFill>
                  <a:srgbClr val="FF0000"/>
                </a:solidFill>
              </a:rPr>
              <a:t>que Dios no creo. </a:t>
            </a:r>
          </a:p>
        </p:txBody>
      </p:sp>
    </p:spTree>
    <p:extLst>
      <p:ext uri="{BB962C8B-B14F-4D97-AF65-F5344CB8AC3E}">
        <p14:creationId xmlns:p14="http://schemas.microsoft.com/office/powerpoint/2010/main" val="3056895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5124"/>
                                        </p:tgtEl>
                                        <p:attrNameLst>
                                          <p:attrName>style.visibility</p:attrName>
                                        </p:attrNameLst>
                                      </p:cBhvr>
                                      <p:to>
                                        <p:strVal val="visible"/>
                                      </p:to>
                                    </p:set>
                                    <p:animEffect transition="in" filter="randombar(horizontal)">
                                      <p:cBhvr>
                                        <p:cTn id="17" dur="500"/>
                                        <p:tgtEl>
                                          <p:spTgt spid="5124"/>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80">
                                          <p:stCondLst>
                                            <p:cond delay="0"/>
                                          </p:stCondLst>
                                        </p:cTn>
                                        <p:tgtEl>
                                          <p:spTgt spid="5"/>
                                        </p:tgtEl>
                                      </p:cBhvr>
                                    </p:animEffect>
                                    <p:anim calcmode="lin" valueType="num">
                                      <p:cBhvr>
                                        <p:cTn id="2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8" dur="26">
                                          <p:stCondLst>
                                            <p:cond delay="650"/>
                                          </p:stCondLst>
                                        </p:cTn>
                                        <p:tgtEl>
                                          <p:spTgt spid="5"/>
                                        </p:tgtEl>
                                      </p:cBhvr>
                                      <p:to x="100000" y="60000"/>
                                    </p:animScale>
                                    <p:animScale>
                                      <p:cBhvr>
                                        <p:cTn id="29" dur="166" decel="50000">
                                          <p:stCondLst>
                                            <p:cond delay="676"/>
                                          </p:stCondLst>
                                        </p:cTn>
                                        <p:tgtEl>
                                          <p:spTgt spid="5"/>
                                        </p:tgtEl>
                                      </p:cBhvr>
                                      <p:to x="100000" y="100000"/>
                                    </p:animScale>
                                    <p:animScale>
                                      <p:cBhvr>
                                        <p:cTn id="30" dur="26">
                                          <p:stCondLst>
                                            <p:cond delay="1312"/>
                                          </p:stCondLst>
                                        </p:cTn>
                                        <p:tgtEl>
                                          <p:spTgt spid="5"/>
                                        </p:tgtEl>
                                      </p:cBhvr>
                                      <p:to x="100000" y="80000"/>
                                    </p:animScale>
                                    <p:animScale>
                                      <p:cBhvr>
                                        <p:cTn id="31" dur="166" decel="50000">
                                          <p:stCondLst>
                                            <p:cond delay="1338"/>
                                          </p:stCondLst>
                                        </p:cTn>
                                        <p:tgtEl>
                                          <p:spTgt spid="5"/>
                                        </p:tgtEl>
                                      </p:cBhvr>
                                      <p:to x="100000" y="100000"/>
                                    </p:animScale>
                                    <p:animScale>
                                      <p:cBhvr>
                                        <p:cTn id="32" dur="26">
                                          <p:stCondLst>
                                            <p:cond delay="1642"/>
                                          </p:stCondLst>
                                        </p:cTn>
                                        <p:tgtEl>
                                          <p:spTgt spid="5"/>
                                        </p:tgtEl>
                                      </p:cBhvr>
                                      <p:to x="100000" y="90000"/>
                                    </p:animScale>
                                    <p:animScale>
                                      <p:cBhvr>
                                        <p:cTn id="33" dur="166" decel="50000">
                                          <p:stCondLst>
                                            <p:cond delay="1668"/>
                                          </p:stCondLst>
                                        </p:cTn>
                                        <p:tgtEl>
                                          <p:spTgt spid="5"/>
                                        </p:tgtEl>
                                      </p:cBhvr>
                                      <p:to x="100000" y="100000"/>
                                    </p:animScale>
                                    <p:animScale>
                                      <p:cBhvr>
                                        <p:cTn id="34" dur="26">
                                          <p:stCondLst>
                                            <p:cond delay="1808"/>
                                          </p:stCondLst>
                                        </p:cTn>
                                        <p:tgtEl>
                                          <p:spTgt spid="5"/>
                                        </p:tgtEl>
                                      </p:cBhvr>
                                      <p:to x="100000" y="95000"/>
                                    </p:animScale>
                                    <p:animScale>
                                      <p:cBhvr>
                                        <p:cTn id="35"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55776" y="332656"/>
            <a:ext cx="3528392" cy="6264696"/>
          </a:xfrm>
        </p:spPr>
        <p:txBody>
          <a:bodyPr>
            <a:normAutofit fontScale="85000" lnSpcReduction="20000"/>
          </a:bodyPr>
          <a:lstStyle/>
          <a:p>
            <a:pPr marL="0" indent="0" algn="ctr">
              <a:buNone/>
            </a:pPr>
            <a:r>
              <a:rPr lang="es-CO" b="1" baseline="30000" dirty="0"/>
              <a:t>4</a:t>
            </a:r>
            <a:r>
              <a:rPr lang="es-CO" b="1" u="sng" baseline="30000" dirty="0"/>
              <a:t> </a:t>
            </a:r>
            <a:r>
              <a:rPr lang="es-CO" i="1" u="sng" dirty="0"/>
              <a:t>y su cola arrastraba la tercera parte de las estrellas del cielo</a:t>
            </a:r>
            <a:r>
              <a:rPr lang="es-CO" dirty="0"/>
              <a:t>, y las arrojó sobre la tierra. Y el dragón se paró frente a la mujer que estaba para dar a luz, a fin de devorar a su hijo tan pronto como naciese.</a:t>
            </a:r>
            <a:r>
              <a:rPr lang="es-CO" dirty="0">
                <a:solidFill>
                  <a:srgbClr val="FF0000"/>
                </a:solidFill>
              </a:rPr>
              <a:t> </a:t>
            </a:r>
            <a:endParaRPr lang="es-CO" dirty="0" smtClean="0">
              <a:solidFill>
                <a:srgbClr val="FF0000"/>
              </a:solidFill>
            </a:endParaRPr>
          </a:p>
          <a:p>
            <a:pPr marL="0" indent="0" algn="ctr">
              <a:buNone/>
            </a:pPr>
            <a:r>
              <a:rPr lang="es-CO" dirty="0" smtClean="0">
                <a:solidFill>
                  <a:srgbClr val="FF0000"/>
                </a:solidFill>
              </a:rPr>
              <a:t>Verso 9</a:t>
            </a:r>
            <a:r>
              <a:rPr lang="es-CO" dirty="0" smtClean="0"/>
              <a:t>. Y </a:t>
            </a:r>
            <a:r>
              <a:rPr lang="es-CO" dirty="0"/>
              <a:t>fue lanzado fuera el gran dragón, la serpiente antigua, que se llama diablo y Satanás, el cual engaña al mundo entero; fue arrojado a la tierra, </a:t>
            </a:r>
            <a:r>
              <a:rPr lang="es-CO" u="sng" dirty="0"/>
              <a:t>y sus ángeles fueron arrojados con él</a:t>
            </a:r>
            <a:r>
              <a:rPr lang="es-CO" u="sng" dirty="0" smtClean="0"/>
              <a:t>. </a:t>
            </a:r>
            <a:endParaRPr lang="es-CO" u="sng" dirty="0"/>
          </a:p>
        </p:txBody>
      </p:sp>
      <p:pic>
        <p:nvPicPr>
          <p:cNvPr id="6146" name="Picture 2" descr="http://t0.gstatic.com/images?q=tbn:ANd9GcTeOQxnW3OsrxeBjjGtwYYN9sPQ6qc29ZtlxMKHGvhz7g206-4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340768"/>
            <a:ext cx="2448272" cy="403244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editoriallapaz.org/apocalipsis_5_2_guerraenlecielo_files/image0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1340768"/>
            <a:ext cx="2952328" cy="4066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7348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fade">
                                      <p:cBhvr>
                                        <p:cTn id="14" dur="1000"/>
                                        <p:tgtEl>
                                          <p:spTgt spid="6146"/>
                                        </p:tgtEl>
                                      </p:cBhvr>
                                    </p:animEffect>
                                    <p:anim calcmode="lin" valueType="num">
                                      <p:cBhvr>
                                        <p:cTn id="15" dur="1000" fill="hold"/>
                                        <p:tgtEl>
                                          <p:spTgt spid="6146"/>
                                        </p:tgtEl>
                                        <p:attrNameLst>
                                          <p:attrName>ppt_x</p:attrName>
                                        </p:attrNameLst>
                                      </p:cBhvr>
                                      <p:tavLst>
                                        <p:tav tm="0">
                                          <p:val>
                                            <p:strVal val="#ppt_x"/>
                                          </p:val>
                                        </p:tav>
                                        <p:tav tm="100000">
                                          <p:val>
                                            <p:strVal val="#ppt_x"/>
                                          </p:val>
                                        </p:tav>
                                      </p:tavLst>
                                    </p:anim>
                                    <p:anim calcmode="lin" valueType="num">
                                      <p:cBhvr>
                                        <p:cTn id="16"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nodeType="clickEffect">
                                  <p:stCondLst>
                                    <p:cond delay="0"/>
                                  </p:stCondLst>
                                  <p:childTnLst>
                                    <p:set>
                                      <p:cBhvr>
                                        <p:cTn id="27" dur="1" fill="hold">
                                          <p:stCondLst>
                                            <p:cond delay="0"/>
                                          </p:stCondLst>
                                        </p:cTn>
                                        <p:tgtEl>
                                          <p:spTgt spid="6148"/>
                                        </p:tgtEl>
                                        <p:attrNameLst>
                                          <p:attrName>style.visibility</p:attrName>
                                        </p:attrNameLst>
                                      </p:cBhvr>
                                      <p:to>
                                        <p:strVal val="visible"/>
                                      </p:to>
                                    </p:set>
                                    <p:animEffect transition="in" filter="wipe(down)">
                                      <p:cBhvr>
                                        <p:cTn id="28" dur="580">
                                          <p:stCondLst>
                                            <p:cond delay="0"/>
                                          </p:stCondLst>
                                        </p:cTn>
                                        <p:tgtEl>
                                          <p:spTgt spid="6148"/>
                                        </p:tgtEl>
                                      </p:cBhvr>
                                    </p:animEffect>
                                    <p:anim calcmode="lin" valueType="num">
                                      <p:cBhvr>
                                        <p:cTn id="29" dur="1822" tmFilter="0,0; 0.14,0.36; 0.43,0.73; 0.71,0.91; 1.0,1.0">
                                          <p:stCondLst>
                                            <p:cond delay="0"/>
                                          </p:stCondLst>
                                        </p:cTn>
                                        <p:tgtEl>
                                          <p:spTgt spid="6148"/>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6148"/>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6148"/>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6148"/>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6148"/>
                                        </p:tgtEl>
                                        <p:attrNameLst>
                                          <p:attrName>ppt_y</p:attrName>
                                        </p:attrNameLst>
                                      </p:cBhvr>
                                      <p:tavLst>
                                        <p:tav tm="0" fmla="#ppt_y-sin(pi*$)/81">
                                          <p:val>
                                            <p:fltVal val="0"/>
                                          </p:val>
                                        </p:tav>
                                        <p:tav tm="100000">
                                          <p:val>
                                            <p:fltVal val="1"/>
                                          </p:val>
                                        </p:tav>
                                      </p:tavLst>
                                    </p:anim>
                                    <p:animScale>
                                      <p:cBhvr>
                                        <p:cTn id="34" dur="26">
                                          <p:stCondLst>
                                            <p:cond delay="650"/>
                                          </p:stCondLst>
                                        </p:cTn>
                                        <p:tgtEl>
                                          <p:spTgt spid="6148"/>
                                        </p:tgtEl>
                                      </p:cBhvr>
                                      <p:to x="100000" y="60000"/>
                                    </p:animScale>
                                    <p:animScale>
                                      <p:cBhvr>
                                        <p:cTn id="35" dur="166" decel="50000">
                                          <p:stCondLst>
                                            <p:cond delay="676"/>
                                          </p:stCondLst>
                                        </p:cTn>
                                        <p:tgtEl>
                                          <p:spTgt spid="6148"/>
                                        </p:tgtEl>
                                      </p:cBhvr>
                                      <p:to x="100000" y="100000"/>
                                    </p:animScale>
                                    <p:animScale>
                                      <p:cBhvr>
                                        <p:cTn id="36" dur="26">
                                          <p:stCondLst>
                                            <p:cond delay="1312"/>
                                          </p:stCondLst>
                                        </p:cTn>
                                        <p:tgtEl>
                                          <p:spTgt spid="6148"/>
                                        </p:tgtEl>
                                      </p:cBhvr>
                                      <p:to x="100000" y="80000"/>
                                    </p:animScale>
                                    <p:animScale>
                                      <p:cBhvr>
                                        <p:cTn id="37" dur="166" decel="50000">
                                          <p:stCondLst>
                                            <p:cond delay="1338"/>
                                          </p:stCondLst>
                                        </p:cTn>
                                        <p:tgtEl>
                                          <p:spTgt spid="6148"/>
                                        </p:tgtEl>
                                      </p:cBhvr>
                                      <p:to x="100000" y="100000"/>
                                    </p:animScale>
                                    <p:animScale>
                                      <p:cBhvr>
                                        <p:cTn id="38" dur="26">
                                          <p:stCondLst>
                                            <p:cond delay="1642"/>
                                          </p:stCondLst>
                                        </p:cTn>
                                        <p:tgtEl>
                                          <p:spTgt spid="6148"/>
                                        </p:tgtEl>
                                      </p:cBhvr>
                                      <p:to x="100000" y="90000"/>
                                    </p:animScale>
                                    <p:animScale>
                                      <p:cBhvr>
                                        <p:cTn id="39" dur="166" decel="50000">
                                          <p:stCondLst>
                                            <p:cond delay="1668"/>
                                          </p:stCondLst>
                                        </p:cTn>
                                        <p:tgtEl>
                                          <p:spTgt spid="6148"/>
                                        </p:tgtEl>
                                      </p:cBhvr>
                                      <p:to x="100000" y="100000"/>
                                    </p:animScale>
                                    <p:animScale>
                                      <p:cBhvr>
                                        <p:cTn id="40" dur="26">
                                          <p:stCondLst>
                                            <p:cond delay="1808"/>
                                          </p:stCondLst>
                                        </p:cTn>
                                        <p:tgtEl>
                                          <p:spTgt spid="6148"/>
                                        </p:tgtEl>
                                      </p:cBhvr>
                                      <p:to x="100000" y="95000"/>
                                    </p:animScale>
                                    <p:animScale>
                                      <p:cBhvr>
                                        <p:cTn id="41" dur="166" decel="50000">
                                          <p:stCondLst>
                                            <p:cond delay="1834"/>
                                          </p:stCondLst>
                                        </p:cTn>
                                        <p:tgtEl>
                                          <p:spTgt spid="614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3538736" cy="5904656"/>
          </a:xfrm>
        </p:spPr>
        <p:txBody>
          <a:bodyPr>
            <a:normAutofit lnSpcReduction="10000"/>
          </a:bodyPr>
          <a:lstStyle/>
          <a:p>
            <a:pPr marL="0" indent="0" algn="ctr">
              <a:buNone/>
            </a:pPr>
            <a:r>
              <a:rPr lang="pt-BR" dirty="0" smtClean="0">
                <a:solidFill>
                  <a:srgbClr val="FF0000"/>
                </a:solidFill>
              </a:rPr>
              <a:t>1JT </a:t>
            </a:r>
            <a:r>
              <a:rPr lang="pt-BR" dirty="0">
                <a:solidFill>
                  <a:srgbClr val="FF0000"/>
                </a:solidFill>
              </a:rPr>
              <a:t>312; 2JT </a:t>
            </a:r>
            <a:r>
              <a:rPr lang="pt-BR" dirty="0" smtClean="0">
                <a:solidFill>
                  <a:srgbClr val="FF0000"/>
                </a:solidFill>
              </a:rPr>
              <a:t>103</a:t>
            </a:r>
            <a:r>
              <a:rPr lang="pt-BR" dirty="0" smtClean="0"/>
              <a:t> Dice que .</a:t>
            </a:r>
            <a:r>
              <a:rPr lang="es-CO" dirty="0" smtClean="0"/>
              <a:t>“</a:t>
            </a:r>
            <a:r>
              <a:rPr lang="es-CO" b="1" i="1" dirty="0" smtClean="0"/>
              <a:t>La </a:t>
            </a:r>
            <a:r>
              <a:rPr lang="es-CO" b="1" i="1" dirty="0"/>
              <a:t>tercera parte de las estrellas del cielo</a:t>
            </a:r>
            <a:r>
              <a:rPr lang="es-CO" dirty="0"/>
              <a:t>” representa una tercera parte de los ángeles celestiales que se unieron con Satanás en su rebelión y fueron expulsados del </a:t>
            </a:r>
            <a:r>
              <a:rPr lang="es-CO" dirty="0" smtClean="0"/>
              <a:t>cielo.  </a:t>
            </a:r>
            <a:endParaRPr lang="es-CO" dirty="0"/>
          </a:p>
        </p:txBody>
      </p:sp>
      <p:sp>
        <p:nvSpPr>
          <p:cNvPr id="2" name="AutoShape 2" descr="data:image/jpeg;base64,/9j/4AAQSkZJRgABAQAAAQABAAD/2wCEAAkGBhQSERQUExQWFBUVFxUaFxgYGBgXGBcWFhcXHBcVGBcYHSYgFxojGRcUHy8gIycpLCwsGB4xNTAqNSYrLCkBCQoKDgwOGg8PFSkcHBwpKSkpKSkpLCkpKSkpKSkpKSkpKSkpKSkpKSkpKSkpLCkpKSkpKSwpKSkpNS0sKSwpKf/AABEIAMIBAwMBIgACEQEDEQH/xAAbAAABBQEBAAAAAAAAAAAAAAADAAIEBQYBB//EADwQAAEDAgMFBgUCBQQDAQEAAAEAAhEDIQQSMQVBUWFxBiKBkaHwEzKxwdFC4QcUI1LxM2JyooKS0sIV/8QAGQEAAwEBAQAAAAAAAAAAAAAAAQIDAAQF/8QAIxEBAQEBAAICAgIDAQAAAAAAAAERAhIhAzETQSJRMmFxQv/aAAwDAQACEQMRAD8A8bSXcqdlTmOHNODUvhR797wUVtM8DzS0Sp0brrqSs9l4A1HBoFyRFt82UvbWwn4d5bUaWuG4/dS/JNzVPH0oCyENykVGIEKsKZC6urh9/hEuGwuwupIjjhSC7lShASTYTwuBqzOQuxdOhKFmdCaQukpwbKFEPKnN5+78l3InZEBkcypNaitlICPX36rDjhbwXGN3+zyjwKMxq5kWYsO1udnxM2TM3PkjNlkZsua2aNJtxQqsSYmJMTExumLTHBH+GhuasGAZU1w9+H5RnBDcjoYCWpoaiFcIRAOUl0hcWY4hdXCLfsnMYSRAJJ4X9ESHg85/PuEem5AaEVpQNF5sfa7qL2va45gQRug+CmdpO0r8U7NUyk37wEEze53xoOAWba79/sul8hRvxTy8j+TtVR3BGyEmACSdAAST4BCPv7qshTCuFPIRKOGzNe7OwZA2Gkw5+Z0QwR3iNTcQEwAwug7ve5dIXAsJ+VMcng+CNRw2ezRJ4C5PGFmRS1OhHNGNRfnuH5THNQNIYW+/fRNi6I4hcA5e7LNYZCIwJoF05BpD8i6Qn00nBAxkIobKTKakMZ9kKaQOmxdNK6l08PojnB3SXpScK80rINRkK2q4ZQardVpS3lXuCHlUpzEFzdffvenidiOuORcqY4JomEQki5UkWDb79+ak4TF1KT21KTnU3tPde0kODoiQRogBOTEJzySSTJJJJNySSSSed05pTA1EAWwdIFEpgkgC5J0+yGfyp2zTkxFOYOWq2YIIs4AwRYjmFsEOnVfSqBzCWPaTBFiCLR71Wyw1HD7QpZ3s+HVBh5baDuObeDwcqHtjs/4WLqW7ryHt6O19ZCibF22/DPzM+U/O06OHMceaDJ+1exFanLqf9VvKzvLf4KgfRLTBBaRxkFesYXFMc0PHdzC0Xafx4JYvANqjv021B0n90NB5KE6Vu8Z2DovP9JzqZ4fMPI3HmVRYnsViG/LlqD/aYPk6Fj6oA4mbflWGy8XUpvFRhLSyDItEmN3I+qZiNkVWfPTe3q0x5iysDhfhYW/zVHNnoDMehWGyKqowSePhdMdSUgUy42BJ5XRjg3nRpS1WSRXOYuBqu3bCdEyB4T91Br7Pc0cfC0dUYW4hBqKygTMDQSek3PRdDVa9nqGaoZH6SCOusohfU1UtRQ1FxuD+HULJkg24kHSym4Ds/iKnyUajhxykDzMBKP8AtBphTMPTlaDC/wAOcS6C8sp9TmPk38rQ7O/h5SYR8So5/IANB+pU6pz1GVweA04FaTA9kKtSC2m4iNSIHmdVuNjbEo0oyU2t5kSfN0nyVhjsf3XNa64LRaQIJE97dv8ARQza6fyZ655eSbd2L8F2UuaXfqDZIHIu3nosziaN1vu0dKDOSBMa79fosTjdU3F0fm5k/aqqU1GqtUyqVDqu/ZdEcXQICHqURyaOITpU0lJcgcfQlJEDGuTt6YQiBPIR0BOaF0X9/hPDEcGGlv7cNfpqj4MQ9h17zfqLJjmpzRC2GbvtRs04jDh7RNShJjeaZ+YeGq8/LV6vsiucrXEAGBPiBryWL7Z9nf5ep8Rg/o1SS3/Y7ew/UeKnz/TF2O2w2k406joY+Mu9odO/gCt9Qpg94SOY7w8RqF5A13C3jrvWq2P2uygCtJiIe3X/AMh03o2NjeVBvIzc23+lwhBrTo77o2DrkgEgkOAcCbEg6OB0IPFAx1QyDlMcxpp571K3PtpzpoaQMwmJiYIBPDgoeLwVKsC2syx/W0AOadxtYqTWLhTF3BuaS28EkWcBxIso5dodTz3yh5Sn8bFbjOzn8uAQA6mbBw//AFwKCaN4iT74LcbGph9Eh92xcHgstiHtptLiSADu38Ahe/Rp8dQalIwZEdFG/lJ/SjVceXyGsIk/3SeiktaN41iZ1t4pePkl9Sh38d5/SPszsQcS4uJNNgMSBJJ3gbrLS4PsthMNuLjvzkknwEBWGx6oOFYW89++SoGLdBdmN9fAyCL8DCfdC+olMxdNv+mxrd0xB8hdSKVdzjqqqhTALsxINo5E6xGsCPNSMLhzOlufX0SeXvAy5q6pOnV08hf6flFZWI0EeF/RQ6Zi079N3mVW9qu0zcOzIwg1niwBtTBkZnbyeA8Vs08/0Jt3tZ8NxpUzL/1Omcs/p/5RrwVdh+0m46EEeaw7cSbkmSTc8easdi0zVr02bi4T0GqTr49dvx/LOI0/aZ5ZhaAOpc5zurhb0AWGxbwbrd/xAM0ARue31BH3XnNWon55QvyeQFVRKuqlVHqK4XVpEeqFUTCLIhF0x4TJUytTv3gQYGsAwAIseUJJWSRA0BPC40J4CoU4NRWU5XWCVJoULppDQM0bBd+FErS7O7OVKzSWNJywTAVfi9mFvdiLgSeOipeLJql5smtXsesTTY4gghozW0toeSu3Uadek6m8ZmPEEcDuIneNQVRYeWACRIEf8osrDZ1SDI4Ex0Gi5LPabz3F7Ccyu+k1wdkcRm0nrzTsX2eq0mh5hwPCZ8VPwpzOGYkBxc5xGpMmbrS1cKx1KAH/ACZmuNx0upd/J1OvX0vzzLGc7L9pTRIp1Xu+GYAJv8PXQH9F7gdVvGnu/ocDpFpB6ea8+2Xsym6tUzXaw2bxk2mN2tl6Dsd+emGS2W6AjduhN1lL613ZeDzVJsGauG6W6b7SfoltXY+WHtux3/W+hRTQe06N56q82Q9r6eUwYsRyUf8Ajo55VDnxgu7vgE8lktqU81RjItY23k2nwXordh91zWXY6QWk3b/xPr4LP4nsfUqXkBzdDOo5xpeT4pOpcUl5lDwmxGBo/oXDmg968EfOs9Ww8V3t1ylwnkDZb3ZeBcWzllwYG5pgacFQYPshWDu9cuMl023+KT4eb9qfJ1zYk7Edkw5n9TyRYC0d4+e9Sv8A+cajszm2IkcY5qfR2QQ5rBozUxYAfpE6k7yn4/F6tZc7zwH3XRJji6m/Snx2FAfM67hNrDhv3+CPQYbCXR0/zCk4XDmP0n3rCHtHE/CpPee9laTAsCeHEo6nij7U9o/5YfDo96sRNwXZGn9Rj9R3DxXnVTEOc4uc4ucSS4nUnnxK0FB9bEF1UfMTJghvry+iZtXZ7nmKjSKnERBtMzv0Pmk/JJcxXMjPPf6rZ9gcF3X1iNe63pv9fosbhaBqOawDvOMDrK9XwOE+BRZTH6BeN5H7q1hL0oO3uMAoMZMue+f/ABYDf/2MLz+qVt+37QKdGRfM8TyhpPqsO82Tcz0XyDehByISguCbC26QagvRahQkcKGQkiLq2NpjWKTWxBflkNGVjW91rWSGiAXBo7zuLjcoQTgLquFFotU2g6CIk+ihMbKl0+Xj4BUgxvOzfbA4ZjoAJdFtwvqFQbY2n8RxcQJJJ+6qTWsOoSrOVbfSn5PTX4evnaDBFgb2upmExAbJ0MmenRVWyqo+HTLrgtE9Rb6hWmKwziS4C0ME9R80eBXD1MuFUz9muZULqMFgMxcZZN44jkrWnSfUo1BSnMdC6zRP9sXV7hMM1jAyxn7qXhNmMZpPSbSo9z2pz1kYzZXY+vQz1KkOBaLMMmZ+Y6c1MZW0Iv6FaupictQT8rh6hVG0NlxV7g7pE21B1tyi8Jeuqfn2tMM6m9gjumNDKLh/6bgRHPWPooOyZD2MN5EmbdPotZQpu0EdL/haTVtw7A4wC/py+6uhQY4AxMqizQ6LW14K32V/pN5T9Snkn04/l6966Nm07w2OhP5RTQAFgAjLjjAJ4J8kS86oNqNe7uN7rQb8b6+CiUsKxgv3yeEgWUnFYgudoTy/woGPqupsLxTLhvBOnOI0U+o6+esgO0MT8NpcGAcAf2Wa21ji6jUc86NcANBJsPFTMbjDUu63LhyVaKQr/wBJwBDjPDS+7clnpPqqDsvigDEA5TvIjK6QZlG7WYp1MU/hiQAbxPL6FaKlsJgENa1sE6DWFaUsDvMEwhOP5De/4vMOxTh/OMkbnR1AmeVpXp+IfJJ5qLS2RRpvdUZTa15sSBz4fhSWO+/JWqesT/EKq0fAbfP3z0ZYQeZMrGubZaDt1ig7FZAQfhNymNMxMkTvi0lUeWR5K059BUWoE0C/RHqM0CG5sDqm8QR6hTHWRsqY5vv7JcANJcyFJbxY5rkdjZUemeKPTcOipgaMxsKSxnr9U2k33+VOoYby+nNX550NRRT0HNGrU/fRWFHZxLhbWPqAfqm43DxPvf79Fa/FcCdJGwn/ANNwkGHgkeAWy2a9uQzIEt1IOm4ctVjNgNaM4d81oHLTXqVbPrvgN0GnguL5OPZpWhZjA5xLdLhvhYeoJVxSpEOLTE2NiCIItcLL7NxQBHdcY+28K2o7R0hp73No08VzWHlSNq0u4Hf2G8cN64xzXuNQPHwzBPGwHd5XsmnH91003aGxEjzGg0Vbi6wFKAC1ztxA033ClffpXn0EzEEvLgTrblw6WW82VjW1GAjMdAZBN98wsEycrY3ETzPDwCvtl1X03EhxyEgkDeD+6M/pb9NGWjNYQOJsfAKdh9pMDQNTvABt5qPTYH5SIAcOMuI58FIpYcQAP7wfCBZazXL37o1XFkkBpiTB7sndYA8ypAqDfbrZc+GJnr9v/kIO0v8ATcdYvCfnZ9pz3UN9Vgc4aQdePCCOqrNtv+Xv2NiwnXSCpdK4MEHhNvMLIbQruLy4ttMw3gJj7pK68yGYx8SL2KFsRjRme4wAIGsyeiiYnFZw43HC25LZ+Oa3uus25dzI0HRDE+utTMNtYERvGaekqazaILbbv2UAk1A11NoBOcHoTb0sm4K5dSOueZG4NPeN+iMllL6xaYQT8QTJzGY5qNi63w2PccpyNc6CLS0EgSOik4HB5CTqSTO+eBULtI/Lh65+WWOE2iXCN/FX55TeWmXyT813dQ4yR6p1GlI8/wA/ZENMAtLGuENbMuDpd+oiGiGnheOJVhhMDJsLO05Eaj6+a7uPitLesVL6F44/c/gKPWbJ5BaCrgSJtfQdYv5X81VYih5cfuj18VjTpWvCC4QpNQcFHdTJXN1BlCLua6kaaSUXQ7kj0wOBUVjVKpM6J4RLo0+ZCu9l0jIu0+n1sqWgAPYCutmYiCIAA4kT5Deu34c0nT1Dsv2OZVpioTABtv8AXyWX7Udn/g1HBxAPK5jkIgW4q52R22NBjWAzJbM3tICzvaXbHxXF8mHG++CeI3j1XTz+Sd9Xu/x/SfpTYCsKdSzZzWm83Ou9X/wxEg3g2iI8TyWMrYgtINrXBCuNj7WL2vDvlt3rCLGy4/lxb9LvZtnA5c1tOP7rSYdrbZQP/mdQeaz+yTMEewVosM3wAXmdKwsSJG68j8LMV62Z/oB019ZWk2hVysHu6xezgTja4mQOPhH3QnP7Vl2tJg3EMjICOZ3qU15BuABuGvW+9dwEZo5SUzaFbvEgQNQJmPFS3F59NLsWplpucAXmSABFgrM1yHM0GbXqItdZbDBoogFxDjDjHzRu6WhWlLGZgw/2nrrzU5fbfj1p2u+iDjngU3z/AGlA+Pp4qFtvEEUXn/aft9pXRrmnxe2c2ximhsUi/MYDoJiN6q2NcIhxAMzIzC4MWRjUzAGeH3UgYff0P1S4pbYojiQ3M19r2I0B4fRRjTM7yLeN0DbjNTxcVYYGjlogk99wtyHHqR5I36S3R8FVqE5WnKAYsATxvKkUMO9hcSQc+sAz1H3Ttg0QZJ4+/orN1MAdIR5JUSjWfJG/cYsViO2W2XVKopCYpE5pEZnnfHAAQtjtVzWZ3iGuFMw4zAsd+6F51iNpvrZS4y6dSJOW1vArr+KfsunYLWMp8L+i33Y/sz8VwgFosSC0iCDqDEconeVhsJiSP1HwMDxI06XWt2H2pdR+U309z5deC9Pjy8L4XKlV12v7LNotBBGUzE2vv0vw8l5ttCmATv8AQeQXoHaLtYa5czgXZYtIBIjraZNuPFef7QqTJgHwgjqAhfL8c/J/kE+1PX5egUR3j7/dSapadFGqU15/asNFA+yUk244+v5SUhMa5PY+/BR6bZUlphNKCTR4lWNCv74DeqpjlIbVgdVbnoKsX7QOs72+ie/F3ube/wBvVVBqWHVGdVVvyXAwanQc+oGUxJcYA97lpGbGbRbBNyb31dy5BZaniC1wLTDmmQdCFoquONRjKh1cCI3BwMW66rn760y82S12ad3ryK1NFtpWf7PtlxB5D0/ZaJoiy4r9qcqvtHiAA0HSHE9AAVjOymML69Wo7VwB/wC2ngFYfxG2ply0m/M4X5Mm/ms92TxRFRwG9n0c23km/wDJ59WvRcH/AKhPAKPj6veN90ea5hq/eMHh6qLi33M8Qp4edYu8BUmkwm8Zr8gYylWmzmfMydPzZZvZ+ILqTGj9BGYDrIPNv4V9hq2V09AfA29Elh52uqeI7oKibXxHdLeId9P3TRUiQouPNxysRxBi/wBFoN7/AKZvCV5aBxBHiP8AKsPjxTtuA9I/dUmHJa4t3gz5GCrehcFvEEjxCaI1WjCsqOL33ay8cS4mJ5QEWs7MJA1iOnuy5s6galIt5tDjwAzT9PVTG0DJkQA2QP7W/KweqaxGA9nK0hwOoM+qvgyQs7sQZajhrc+S0DTuWgs5212g2nQy6vqBzQ2N1s5PgfVefNpGL+AGpW57Z7Hq1XUzTLXZA7umxBJBkKsdh2swzhUovFUm1QERlGoIE35r0fgks+07cZsVItw4fQcSjYfFd4dQB5gfX6BRK1QDSeA036n6rlAgEdR6XVfLAT8XjTmN9/3UWrXzX0PuyFWd6yo3xP3S9d2sVQg6iCotaf8AH7qTWv1+qiueuemgfxEkiuJMEwOhPDroAMosoMkMfKe6ogBddUMqkoDOdp0RATATKLMxEbo5ecI78MQIM23KvjcEykySBvJAHiRrwC12CwuQNYY/p9LuOpJ67uAWXwmzn1CMo/HhxPRa7DUDSa0GC6BzI4knj0XP3car3YDTmcd3oVcsr3cdw+qr8Fana5snYqoW0XuFzlJHWDHrC59UeYdqMf8AGxdV02Byjo231lRNmVIrUzMd4epUFzjmM6yZ6zf1RaNMlzYBIkaTxCpTbkemYCvcnju5LuIxEOM6SJ9EDZxJtw+v4TMWDPUyVLCSrjYuGAcXz3WyAeut+itGVczHDMHOvBHIzeOSqMFiB8JtiGgQN8xqbcbqTst8OOmuvUJDa0eU/DbUtDud/EblDxzoyka/UcF3DWDhwPou13gEToR90RtZnbTfh1yRo7vDx+Yef1UrC1QQDui34VntPZTazReHC7T9jyVAWvw7hnFjv/Sec7isVX4rEllQhrnMgm4MazrxQcJtx7aozvLmmxm8ToZPAoO35a/NudY9f3BWcxeKiyrPaX7ekbNZFU9T63CvW1Z0WO7N7UeaVNpIiA4mBMxA72sRuWnxFctGZtwd3NIaD1qQNtVCrs7sWAJh1rZd4j7owxDXMDxofQ8CqLtdtQ0cM54gE2HMkppa1YPauG+HWc39LdOh08fwolAwR4lRv5lzjmcSSd5UrDu731XbKWlU3+/e5DrG5MAToBMD/wBiT5laLCbGpvw76hqtaWEQw/M6ZsN0DVZ3FR18FTvjxmlgAeh1BPVKpU0smuqrmpw46rqRekl1ggnMKCCiAoMNnTmVUBpXWOTSsttnY3I9phpgg3E/VXWL2qMViQ4tY0OdOUDKzTgOayLakIza0aW9j8K/5b44z0lkFzGgtDh8wYwyTwHACylUNnkA5t0kAXsL3PNZfs72lLyaT8oe8CKhsTf5SdJIWlw9aXFul7eC4O5YK0ws5CALgAhR9v4rLSiQJI4Cw67pv4KdAa3M5wAAJJmF5b2q7THFVCG2pNs0byOJ68FuZtFE25iWOrlzIcO7mOge4fMRa0wrbB7UpOgNhpizbg9BxWXDuKa4b+fr7IVRz09F2TiSc3+30lGxFQl2mke/fFeduxj3AAuMDwVtsLaTswY5xIuRJMz11SeJcxu8FtDIAx92CIP6mj7jktVsvZYdBzMDSReZmdCeCwzXnLFjz5flTtjbSdSeCIGaGwTa5F+qaZPYbrW1nBjiSbaGN+l5TqoDhB8/uqPaOLqGo4CocwAhsTmtJAGmiydH+JrmPyuod1riD3iHi97GwPIqf+X0rZje/FiGOJB/S4fREq0w4Fr4c06/mNyq9mbdpYml8Rhlv6musWHgRu66FBx1cX7wy7iZlvKdCPFLid6Ue2W5C6k8SNBxA/S4FY/G0GzAeSeY+63uIwhrNGY5hoHtIJb1B1CxG3qbqTyx8HgYsRxCrzMTtaTYlaKbP+LfEj9itnhHipT5ELzns9tRpDWHVpi17cVtcJWfTgG7dx3EHQ9Unfqm5porupPLSJG8aSNzwsN282ualcUwf6bA0gb8xBmeYW+2xQzta8RLdem71Xlu19h4hmeq9pLZkvkEHNYHjF0/H9tarw+6kUatyoLSjUH6q86FNfijET79hRnV5Q3VJKEXI3u1j3OBQZSJTXu3qdrHJJmZJKxoTiU1pXAff+EsY/MOfvRdBQiU4FMx8ogfZRyU9pR1hS+4K2Gxu1YPzQ2oYEnQ8xwPVYxx8F3d73QhcotptzEPex7JkBmYcTxk9JWNBMe/f+VY1O0VQ0wzuiG5S6O8RzJVYEPr6aHlNBXC/wB+K4HIQzpcnNqQZFiEOVwo6C9o9qqrREMPMz9JT9p9o/isDQzLdpJnSOCoGFPbqj6DFziNv1qjGtLjI1IsXACxJHAKscb38UJz01z5Q3BTtlbZq4epnpOg6Eahw4Eb1Mxfa2vVMvLSIFi2RI36yL313qmn35/smFyzWStVsvt2aUh1JpaRHdJB/wCxIUDbe3aeIbID2ubOUGDY6y4fhUT3Gb+q6Lf4WL4wajiXMOZph24/RetbKxArYZj2G7mgtDjvA7zfMFePAqx2Xtx+HDg0Nc1xBIdOrd4giDHVDqaNeobNxd3iqQ1gF8xgHcSSfJZvb+3MOKFWiKoqZ2nJlkwZloc4WFx6LIbU24+vY91s2YDIt1u49eSgZlpMJggfvRKbrIEpwKYwhqJjnJsppcjrHymzZNJXJS1nZSTSVxDWOCRSSWjckF1JJEaa7Tz+yNU18AkktQJIJJLfoY67UppXUkomJxSSRYguFJJasdT18E5cSRYnjT3vK43XzSSQrHTLvH7pjkkkWcO5IflJJZjv0t55p53THLqSwC0x/Tf1Z91HdqkksDpRaeh6JJIsG7Qe9wTEklmdCaUkkjOFJJJZn//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7172" name="Picture 4" descr="http://www.editoriallapaz.org/apocalipsis_sello_6_gran_multitud_files/image0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620688"/>
            <a:ext cx="5004048" cy="5616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08709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160240"/>
          </a:xfrm>
        </p:spPr>
        <p:txBody>
          <a:bodyPr>
            <a:normAutofit fontScale="92500" lnSpcReduction="20000"/>
          </a:bodyPr>
          <a:lstStyle/>
          <a:p>
            <a:pPr marL="0" indent="0" algn="ctr">
              <a:buNone/>
            </a:pPr>
            <a:r>
              <a:rPr lang="es-CO" sz="4000" u="sng" dirty="0">
                <a:solidFill>
                  <a:srgbClr val="FF0000"/>
                </a:solidFill>
              </a:rPr>
              <a:t>¿Quiénes protagonizaron el gran conflicto cósmico</a:t>
            </a:r>
            <a:r>
              <a:rPr lang="es-CO" sz="4000" u="sng" dirty="0" smtClean="0">
                <a:solidFill>
                  <a:srgbClr val="FF0000"/>
                </a:solidFill>
              </a:rPr>
              <a:t>?</a:t>
            </a:r>
          </a:p>
          <a:p>
            <a:pPr marL="0" indent="0" algn="ctr">
              <a:buNone/>
            </a:pPr>
            <a:endParaRPr lang="es-CO" sz="4000" u="sng" dirty="0">
              <a:solidFill>
                <a:srgbClr val="FF0000"/>
              </a:solidFill>
            </a:endParaRPr>
          </a:p>
          <a:p>
            <a:pPr marL="0" indent="0" algn="ctr">
              <a:buNone/>
            </a:pPr>
            <a:r>
              <a:rPr lang="es-CO" sz="4000" u="sng" dirty="0" smtClean="0">
                <a:solidFill>
                  <a:srgbClr val="FF0000"/>
                </a:solidFill>
              </a:rPr>
              <a:t>Primeros protagonistas</a:t>
            </a:r>
            <a:endParaRPr lang="es-CO" sz="4000" u="sng" dirty="0">
              <a:solidFill>
                <a:srgbClr val="FF0000"/>
              </a:solidFill>
            </a:endParaRPr>
          </a:p>
        </p:txBody>
      </p:sp>
      <p:sp>
        <p:nvSpPr>
          <p:cNvPr id="2" name="1 Rectángulo"/>
          <p:cNvSpPr/>
          <p:nvPr/>
        </p:nvSpPr>
        <p:spPr>
          <a:xfrm>
            <a:off x="3203848" y="2967335"/>
            <a:ext cx="2736304" cy="3046988"/>
          </a:xfrm>
          <a:prstGeom prst="rect">
            <a:avLst/>
          </a:prstGeom>
        </p:spPr>
        <p:txBody>
          <a:bodyPr wrap="square">
            <a:spAutoFit/>
          </a:bodyPr>
          <a:lstStyle/>
          <a:p>
            <a:pPr algn="ctr"/>
            <a:r>
              <a:rPr lang="es-CO" sz="2400" dirty="0">
                <a:solidFill>
                  <a:srgbClr val="FF0000"/>
                </a:solidFill>
              </a:rPr>
              <a:t>Apoc.12:7</a:t>
            </a:r>
            <a:r>
              <a:rPr lang="es-CO" sz="2400" dirty="0"/>
              <a:t>. Después hubo una gran batalla en el cielo:</a:t>
            </a:r>
            <a:r>
              <a:rPr lang="es-CO" sz="2400" b="1" dirty="0"/>
              <a:t> </a:t>
            </a:r>
            <a:r>
              <a:rPr lang="es-CO" sz="2400" b="1" i="1" u="sng" dirty="0"/>
              <a:t>Miguel y sus ángeles</a:t>
            </a:r>
            <a:r>
              <a:rPr lang="es-CO" sz="2400" b="1" i="1" dirty="0"/>
              <a:t> luchaban contra el dragón; y luchaban </a:t>
            </a:r>
            <a:r>
              <a:rPr lang="es-CO" sz="2400" b="1" i="1" u="sng" dirty="0"/>
              <a:t>el dragón y sus ángeles</a:t>
            </a:r>
            <a:r>
              <a:rPr lang="es-CO" sz="2400" b="1" dirty="0"/>
              <a:t>;</a:t>
            </a:r>
            <a:r>
              <a:rPr lang="es-CO" sz="2400" dirty="0"/>
              <a:t> </a:t>
            </a:r>
          </a:p>
        </p:txBody>
      </p:sp>
      <p:pic>
        <p:nvPicPr>
          <p:cNvPr id="8196" name="Picture 4" descr="http://t2.gstatic.com/images?q=tbn:ANd9GcRmpCuVzKks6wuA1_YuB8SetWzNFrvGX3UE3APLfrEIs8xvL7Yqa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80928"/>
            <a:ext cx="2448272" cy="28083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2.bp.blogspot.com/-lku21LMurC8/T18vEuboRyI/AAAAAAAAAUQ/hrJk-JReOo4/s400/lucif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2780928"/>
            <a:ext cx="2520280" cy="280831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26488" y="5589240"/>
            <a:ext cx="2789328" cy="1200329"/>
          </a:xfrm>
          <a:prstGeom prst="rect">
            <a:avLst/>
          </a:prstGeom>
        </p:spPr>
        <p:txBody>
          <a:bodyPr wrap="square">
            <a:spAutoFit/>
          </a:bodyPr>
          <a:lstStyle/>
          <a:p>
            <a:pPr algn="ctr"/>
            <a:r>
              <a:rPr lang="es-CO" sz="2400" b="1" dirty="0">
                <a:solidFill>
                  <a:srgbClr val="FF0000"/>
                </a:solidFill>
              </a:rPr>
              <a:t>Cristo aquí </a:t>
            </a:r>
            <a:r>
              <a:rPr lang="es-CO" sz="2400" b="1" dirty="0" smtClean="0">
                <a:solidFill>
                  <a:srgbClr val="FF0000"/>
                </a:solidFill>
              </a:rPr>
              <a:t>aparece aquí </a:t>
            </a:r>
            <a:r>
              <a:rPr lang="es-CO" sz="2400" b="1" dirty="0">
                <a:solidFill>
                  <a:srgbClr val="FF0000"/>
                </a:solidFill>
              </a:rPr>
              <a:t>con el nombre de Miguel.</a:t>
            </a:r>
          </a:p>
        </p:txBody>
      </p:sp>
      <p:sp>
        <p:nvSpPr>
          <p:cNvPr id="5" name="4 Rectángulo"/>
          <p:cNvSpPr/>
          <p:nvPr/>
        </p:nvSpPr>
        <p:spPr>
          <a:xfrm>
            <a:off x="6259638" y="5598005"/>
            <a:ext cx="2488826" cy="1015663"/>
          </a:xfrm>
          <a:prstGeom prst="rect">
            <a:avLst/>
          </a:prstGeom>
        </p:spPr>
        <p:txBody>
          <a:bodyPr wrap="square">
            <a:spAutoFit/>
          </a:bodyPr>
          <a:lstStyle/>
          <a:p>
            <a:pPr algn="ctr"/>
            <a:r>
              <a:rPr lang="es-CO" sz="2000" b="1" dirty="0" smtClean="0">
                <a:solidFill>
                  <a:srgbClr val="FF0000"/>
                </a:solidFill>
              </a:rPr>
              <a:t> </a:t>
            </a:r>
            <a:r>
              <a:rPr lang="es-CO" sz="2000" b="1" dirty="0">
                <a:solidFill>
                  <a:srgbClr val="FF0000"/>
                </a:solidFill>
              </a:rPr>
              <a:t>Y Lucifer </a:t>
            </a:r>
            <a:r>
              <a:rPr lang="es-CO" sz="2000" b="1" dirty="0" smtClean="0">
                <a:solidFill>
                  <a:srgbClr val="FF0000"/>
                </a:solidFill>
              </a:rPr>
              <a:t>aparece aquí </a:t>
            </a:r>
            <a:r>
              <a:rPr lang="es-CO" sz="2000" b="1" dirty="0">
                <a:solidFill>
                  <a:srgbClr val="FF0000"/>
                </a:solidFill>
              </a:rPr>
              <a:t>con el nombre de el Dragón</a:t>
            </a:r>
          </a:p>
        </p:txBody>
      </p:sp>
    </p:spTree>
    <p:extLst>
      <p:ext uri="{BB962C8B-B14F-4D97-AF65-F5344CB8AC3E}">
        <p14:creationId xmlns:p14="http://schemas.microsoft.com/office/powerpoint/2010/main" val="2677989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8196"/>
                                        </p:tgtEl>
                                        <p:attrNameLst>
                                          <p:attrName>style.visibility</p:attrName>
                                        </p:attrNameLst>
                                      </p:cBhvr>
                                      <p:to>
                                        <p:strVal val="visible"/>
                                      </p:to>
                                    </p:set>
                                    <p:animEffect transition="in" filter="fade">
                                      <p:cBhvr>
                                        <p:cTn id="31" dur="1000"/>
                                        <p:tgtEl>
                                          <p:spTgt spid="8196"/>
                                        </p:tgtEl>
                                      </p:cBhvr>
                                    </p:animEffect>
                                    <p:anim calcmode="lin" valueType="num">
                                      <p:cBhvr>
                                        <p:cTn id="32" dur="1000" fill="hold"/>
                                        <p:tgtEl>
                                          <p:spTgt spid="8196"/>
                                        </p:tgtEl>
                                        <p:attrNameLst>
                                          <p:attrName>ppt_x</p:attrName>
                                        </p:attrNameLst>
                                      </p:cBhvr>
                                      <p:tavLst>
                                        <p:tav tm="0">
                                          <p:val>
                                            <p:strVal val="#ppt_x"/>
                                          </p:val>
                                        </p:tav>
                                        <p:tav tm="100000">
                                          <p:val>
                                            <p:strVal val="#ppt_x"/>
                                          </p:val>
                                        </p:tav>
                                      </p:tavLst>
                                    </p:anim>
                                    <p:anim calcmode="lin" valueType="num">
                                      <p:cBhvr>
                                        <p:cTn id="33" dur="1000" fill="hold"/>
                                        <p:tgtEl>
                                          <p:spTgt spid="8196"/>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1000"/>
                                        <p:tgtEl>
                                          <p:spTgt spid="4"/>
                                        </p:tgtEl>
                                      </p:cBhvr>
                                    </p:animEffect>
                                    <p:anim calcmode="lin" valueType="num">
                                      <p:cBhvr>
                                        <p:cTn id="39" dur="1000" fill="hold"/>
                                        <p:tgtEl>
                                          <p:spTgt spid="4"/>
                                        </p:tgtEl>
                                        <p:attrNameLst>
                                          <p:attrName>ppt_x</p:attrName>
                                        </p:attrNameLst>
                                      </p:cBhvr>
                                      <p:tavLst>
                                        <p:tav tm="0">
                                          <p:val>
                                            <p:strVal val="#ppt_x"/>
                                          </p:val>
                                        </p:tav>
                                        <p:tav tm="100000">
                                          <p:val>
                                            <p:strVal val="#ppt_x"/>
                                          </p:val>
                                        </p:tav>
                                      </p:tavLst>
                                    </p:anim>
                                    <p:anim calcmode="lin" valueType="num">
                                      <p:cBhvr>
                                        <p:cTn id="4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
                                          </p:val>
                                        </p:tav>
                                        <p:tav tm="100000">
                                          <p:val>
                                            <p:strVal val="#ppt_x"/>
                                          </p:val>
                                        </p:tav>
                                      </p:tavLst>
                                    </p:anim>
                                    <p:anim calcmode="lin" valueType="num">
                                      <p:cBhvr>
                                        <p:cTn id="4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792088"/>
          </a:xfrm>
          <a:blipFill>
            <a:blip r:embed="rId2"/>
            <a:tile tx="0" ty="0" sx="100000" sy="100000" flip="none" algn="tl"/>
          </a:blipFill>
        </p:spPr>
        <p:txBody>
          <a:bodyPr>
            <a:noAutofit/>
          </a:bodyPr>
          <a:lstStyle/>
          <a:p>
            <a:pPr marL="0" indent="0" algn="ctr">
              <a:buNone/>
            </a:pPr>
            <a:r>
              <a:rPr lang="es-CO" sz="4800" b="1" i="1" u="sng" dirty="0" smtClean="0">
                <a:solidFill>
                  <a:srgbClr val="FF0000"/>
                </a:solidFill>
              </a:rPr>
              <a:t>Segundos protagonistas</a:t>
            </a:r>
          </a:p>
        </p:txBody>
      </p:sp>
      <p:sp>
        <p:nvSpPr>
          <p:cNvPr id="2" name="1 Rectángulo"/>
          <p:cNvSpPr/>
          <p:nvPr/>
        </p:nvSpPr>
        <p:spPr>
          <a:xfrm>
            <a:off x="2887324" y="1556792"/>
            <a:ext cx="3484875" cy="4832092"/>
          </a:xfrm>
          <a:prstGeom prst="rect">
            <a:avLst/>
          </a:prstGeom>
        </p:spPr>
        <p:txBody>
          <a:bodyPr wrap="square">
            <a:spAutoFit/>
          </a:bodyPr>
          <a:lstStyle/>
          <a:p>
            <a:pPr algn="ctr"/>
            <a:r>
              <a:rPr lang="es-CO" sz="2800" dirty="0">
                <a:solidFill>
                  <a:srgbClr val="FF0000"/>
                </a:solidFill>
              </a:rPr>
              <a:t>Poc.12:17</a:t>
            </a:r>
            <a:r>
              <a:rPr lang="es-CO" sz="2800" dirty="0"/>
              <a:t>. Entonces el </a:t>
            </a:r>
            <a:r>
              <a:rPr lang="es-CO" sz="2800" b="1" i="1" u="sng" dirty="0"/>
              <a:t>dragón</a:t>
            </a:r>
            <a:r>
              <a:rPr lang="es-CO" sz="2800" dirty="0"/>
              <a:t> se llenó de ira contra la mujer; y se fue a hacer guerra contra el resto de la descendencia de ella, </a:t>
            </a:r>
            <a:r>
              <a:rPr lang="es-CO" sz="2800" b="1" i="1" u="sng" dirty="0"/>
              <a:t>los que guardan los mandamientos de Dios y tienen el testimonio de Jesucristo</a:t>
            </a:r>
            <a:r>
              <a:rPr lang="es-CO" sz="2800" dirty="0"/>
              <a:t>.</a:t>
            </a:r>
          </a:p>
        </p:txBody>
      </p:sp>
      <p:sp>
        <p:nvSpPr>
          <p:cNvPr id="4" name="AutoShape 2" descr="data:image/jpeg;base64,/9j/4AAQSkZJRgABAQAAAQABAAD/2wCEAAkGBhQSERUUExQVFBUWGBgaFhcYFxwbGBwXGhgYGBQYGBUXGyYfGBwkGRUXHy8gIycpLCwsFR4xNTAqNSYrLCkBCQoKDgwOGg8PGi0lHyQsLCwsLCwsLCkpLCwsLCwsLCwsLCwsKSksKSwsLCwsLCkpLCksLCksLCwsLCwsLCwsLP/AABEIAK0A8AMBIgACEQEDEQH/xAAbAAACAwEBAQAAAAAAAAAAAAAEBQIDBgEHAP/EAD4QAAIBAgQEAwYDBgUEAwAAAAECEQADBBIhMQVBUWEGInETMoGRsfBCocEUI1Jy0eEHM2KS8RWCosJDY/L/xAAZAQADAQEBAAAAAAAAAAAAAAACAwQBAAX/xAAoEQADAAICAQQBAwUAAAAAAAAAAQIDESExEgQTQVEiMmGBFHGhsfH/2gAMAwEAAhEDEQA/AFBWuZaPfCfKpjC9qmC2ALbq0JRf7PVYsmdq44oy18aKRZ0GtU3rqLoWE9N/pW7O0DNbr5Vqa6nSflUnSh8kH4sqaoKNatKdqgBrQO10FMaLVFEBaCI9aMV6zaCaZZE1wLFSF0AEkgAbkmAPUmq7WLRycjK0bwfh8u/es2Y4ZNqoNWu1UnU1jaQKlsjUGbWpTVFw9qzzQSxtnLizQd9wDpRGaqbloTQutj4lz2AOpNdBirHXWqitBtlPgiwXaqd5qa25qLrpy/P+lb5MxQiC3sp+/rsaZYYq5BUhLg2B0B7UtXDDqB8f7UZYtAaG5bI6MPpBkfKnTQlz9E+JcPYsLiAgyA6Hdbg1UfytBAOx0pgeDKHa4+llCbjN/wDUipHxZ3RR8elE4Z4USZEQDJMDQwGuKpgEA5fPBAIynWrOJ8RwxAtXC+VSCQFbKxWQpldSozGACurNqsCKEkIbZjcZde/ca5EDkvJRyB5T2oQ1o+I46w3lBu5RMKttbSAfyh2Y/E0hvKJ8ogeh/UUDN7N3bxWlXi+ImKAQV18RlUk7DWtJ9BL4xRvp96/KkeM4yWPlmPr60DiMSbjE9Tt25CjMBw2dwzD/AE/3rg0tdg9zGXGEFiB0Gg+Mb12ziGWCFHy/WtPgMHbI/wAptNzEn/bu3oPhTQYUFdCCvKNvvtvSW2NWvgyGG4ozGD7MepYD5yaa2kJGoHwII+BFE47w4jKY0Pypbwa57O57F1M/hYSNpbzDQHQbis7NaSCnw9Dlaa3Fg686CKCTSqYULYMRVOLxHs0Lc9gDzPKjCAJZjCrqTyj1/KBWS41xE3m8vlQAhQd/XTYt05COlbC32E1zwF8PstiSc7FlWPKvOefYROo15SKeW+GrbIZbYSAQTBGhA3J32BrBWrYBkaHlB/UVabWbfX11+tMa38nddmsv8btLu4P8sn8wI/OlOK8W6wiKe7SfyBEfOlJws9/zr44fsKH8V2EpddF97xJfOxy+gA/SaCbi98mTdf8A3H6TFW+yHSoPhhy0NGrj6N9qwu14luj3greoj81I/OaKTxAh95WX0hh+lJmDLqRI7VTcIO0dxWuZo78pNPbxVtvdYfHT670SMGd+XzH5VjCtSt4jLyg9RofyofYXwwve12jYeyH/ABVFyz2FJ8L4hddG8w6Nr/5DX600scatON8jdyCJ/mH9KTWO5+Bs5IfydAA3+n/Joq2xGulsdY1+Aqq5CxOvQjY/HnQ95y5k7ToOvyroYNIPOPgZhPqScxAG5bfsACI35UrN4kQYnX0OskdhJERtoajdcmB96ff5VUq9NPv/APNUKxNR9HHHMTHQ7jt99KiDpVtxef39/fKqjr2++f8AWs3sHx0b5bfKknFXLPkGw09Tzrb8Swi27bnTbpzpbwPw2TF1hvtI5HppWvIidS+xJw/wy5hn0HTc/wBq0VnC5RAp7b4fA2mo/sEgxM1yyIFpgFiyahi7BBzJox3kmG5QwGh20OhHcaUxw/k3Gh09D3ou/gu0iuqkjlszNvGEmGGR4JyPG2xIYeVhruDI5gUm45ZOe1cVoObKWDTElcuvxNaTxTwxlwxuImYoytmkhrYBlrikCTECRtBJMxWdtcZGKawlxFAS4he4MolSVBLawIPPYjkDQu1raGzL2aTG4QbwB8vzpbikhS7ELbXVn/Co6nSfgJkwN62GCuWb7XEtwHQkHygbHKSpjVcwIntXlPjfxD7e6bdoj2Fs6Ef/ACXNi5jkNQvbXnSJfmx2tcAPEeLNfYgStsHyjmTrDN37ctOdCMoG29VI8ach9edWi7WVeuimMO+SCWNZ2++1WOmkDT77VNRVsCkvIyr2FrkDFs89fTf86msHTnRBQb/rVd5QdvmPvWt8mzHjldHRYBqu5Znp8qkt2N9uv9atOp01JiB1nYfGg5TDjnhgr243NC3bAbp8K9FwfgVMgNxnZiNQGCr3AEEmDpJNRv8AgOxr/mD0YH/1pS9Zjl62c8ao8xuYI8jNCsvXevQ8X4CIE2ro9HEf+Qn6Vm+K8Bu2v8y2ROxGq/BtutX4fVxfTJMvpmjPBa6Fok4emmA8NPdXMGUDbUknvoBVVZUuWSrExVZxbJsYHPp8jRtjjH8Q7SP6H7+VG3vCd4bG23oxH1ApZiuG3Lfvoy9yJH+4aUO4o1KpGFpg+qtP9tBI3HP51a9qPv76UhQQQQSDyIP60ywnGCDFwSP4hvzGo570NY2uglSfDCXtk86j+z99fvSjAoIkGZ2PI9Yqk2zStsZ4o9d4jb9qy29AoIZ/h7o+Zn/to+1cUAAco/KloYUPjeL27KzcbKOQ1k+ijU0N42+iKcg9GMUVJL6bgj7+FYbEeMrI923cboSwQf8Asf8AmpYbxBfuD93hcw6zcb84UUt4rQ6alm8uBDvz/wCRVi3FyiDp86xi43H7izaTuxH63D9K+xN7G5S93E2rKqJY2kl466LPPrSnFfYX496NDxvjdvCqGuHzN7ltSC78tF6cpIjWNSYrzvj/AIVezYXFQLLF8vsZhlVz5FDNz0MqZgfEUxwXH8Jh8920Ll+/EjEXdYMckJkHvvrE1meM8fu4ps164zxOUaBVB3yqNASANd9KdijTMbZUPEl1FuRpce2bWfUMLTEFlA22UAHcSdSIATk6Vy5dlp5VF21qihuNJl6nSrbILEKoLMdlUST6AVUgJ2Gk6mDAnrAp9wu+lsGywR7d2YuhQZcDyqSToZEaEdI6zuXreitWlwNOB/4eXrpm862QPwjz3PjrlX4k0n4nbR8QmGwKl5bL7VmnOw94gaKtsDWQsmJnUU4x2Lvrb9j7Up7UZM6jRiTAU3B+BmYDNuvtGB5Vikv3LFwEFrVy2SOjKwkEdt4osONvdV/CJMt1vs9e8L8IyE2rqWDcREdbtq3lzBi6EMDqHBQyREhhp10K+HbDAh7Fthzm2ok/KvJ+F/4p4q1GaLg/1JqeXvKR+c1orH+N8iLmFJHVGIPwDL+tQZvS5nXkv8Mx1XSNHxD/AAxwlwHKjWm5G2xgf9jFlPyrBcd8B4jCBmSL1tdc6Dzr0LW9wARMgkVreG/4vYZm1tYkf9qkD45qLf8AxQwXvE3V1I1tNvzGk8q6P6iOGt/sYqtcjPh2HFyzbu7C4qv8HXNHzMfCuvgJ2P6flS/BeOeHZQqX7dsAeUMroBrOmdQNydqc4DimHu+axdS7/I6t8wDI+NQZMFy2/FobOd/YCeDBQWYffpS3HIuvft17c6b8b4utpZYyx91OZ9TyH2KXWwHCudOY0ie8cp/p1pShrkqx5G+zG8W8F23U3APZHqo09Sh036RS/hGEvYctbuDNaYyLi6hTESw3VTABJ0Gh616H+0Anbfb49q7dASDGWeUQfiPyq+fU2p8a5RzU7My+Djkfl9/YobF4bL6a/n160/vwRlXSDpS68gO5+dGsh3htmUxvBbb+8kH+JdD+Wh+NJ8T4bddUOcdNm+Wx+Fba9aB/tQbWjyqmPU1IF4JrkxFi89liNf8AUpkT8DqD3p1h7i3FlduY5g9DTbEYBbiw65uhO49DuKSXeCXLJz2mzdVO5HTo35GqvcnJ+zEeDk3XHePCygywbje7zAHNiOY0060jwXBmvN7S+7DNr/rYct9EHwoOyDevlm2kntA0RfTb5U//AGVmEn4dapekeWkNsFwy1a9xF5akAn/cwJ+UUwN0cyevX4SdqSDixtiLgJ00I0BobH8aDIAJE6sOg/XrU2nsoS4D38S21uBGB12YHT5H61neO8Zutnshgy5iCVUCVmQDHf6Uy4twgXFQpuvUiIj+uvxqHBuElGZrmWTEbNzkme5+lY3K5DlGXuWCYkaxy/pQvEUKKOjTA5+UiTvI1Mcq3nHsUuQK9tr+ZiRaWQSADLkqJCifSStebcQxCm45RcikyqyTA2AzN5jp160zE/JbNp6eigPUVeWgmNiTE6SJ0FRCk6Dc/U7a8qnbw4G5knfsPMG+IJUxTvHfZ3npcDDAXkkA3LIMgHPaOnMy0AjnJnnTqzwgXQWyypy5riXmUaGP4nUtMHUiJG1Zo4llkqSDuSOuxMcpmCvOqUdGbzL6ZVUsNSRlYkR058q1z9MHy+0bBbb2y+FxR8jkBLh3RigS0xOYCMoIJEiDOwNE+IPDz3bQuEBrtsAvAMOAiq+sCWAVGA5iay44rbtzluXW0YZLizAIg5TmOU6HUCNSNqdcE8RhAq6oQGOgbNPlIBDNlKqCpUEbSPxGpsmO1+U/9Hxc9Ci1wsETbZknoZH+08vjRFqxdQ+4LkDe2SDHXKRrRuIw/sMQwIGRx7S2V2ysTIC7wrBl7RRQgQeRqLJlpd8o9OIilueGQ8N4dcRfFsEhyreRlIOxOg2NX8ZtL7X2KmEs5lJGoNwmbp0/1jLPRBWj8B44W77McpEeWQufNB/FuBpy79KW+HfBbcRvPfJNm0XLXGt6BmJlltqZAOurbCdiaCXNN6emBkyuW/P9K/2ZK5wq6xyqC07AGZJ6DnTLg/ga9nD3S1qOQaHPYsD5B8z2Fep/s9u2ww+EtjPsW3McyXJk8pNWX+G27MC/cLu3u2rQgt+sd9KNZcrXHX2S1mjvX8GK4lilQc3YDQEksdIEZvlOpPLWnnAFxOJQG9h/YQB+8doDDtabzj46aVsuE8ORYZbAtE9YL/F9TPxo26ibmD6mgpT4colr1D3qUZexYifYDOwkG62iA/ij+gk9SKVYoKNAxuMfec7eidp560+45xDKDqoA/i10/l2+debcS8drbvkALetnWV8rKZMgEkq23RanWKr/AEooxt90OsRiAOWtAMxJ9ajguJWcQ37pxnO6N5X+Cn3v+2aNFnLpGtLpuOKWi2Wn0CG2dq+KRIFFddKoxCkCTXTe2dUvQuxK7ev6VA2+tSv3pOlQzECro4JqYL4dQHPO4yberH9BWltv6VkOE4rJcZT5ZEa9Z01+J+daTD3Qa9Wzx1vYdfVWGuvakeItg6bTtTZrlcUa7fH+9R1fiyyJeuTvD2JtqrSCBFEZCKlbad9qKFsUlvbGpaM5x/F3rSs1oLly+e4WCk6khbcmWIGpAHP0rzi80ya3HjHBGLlx3IJIW1bPu5QBmaOUmY9Kxfs9efbWOfMmvQwrUk99l2Gt5R1kTpDSOw94H4cq7dOh1YAEFipMTGUmGMkHQR+RqZTTWOcCJg/hKZd+c+tCvLeUagbkDLJgSNjsRT+BbKjdZyB9+rHmaPOFCWz6EyevI9ukUMjG3HlGomNc3zNNcPgzclDIVoBMTpIlso3A+zU2WmmvoswzLl/YBbbLaBhwD5iywd/Ksy0xlnkNSaa3sdfxLh7kOzKPMOayqqADoGAGkbCRtTG74YxBYgIqx/E6hWHNVI1+OWlb8NvYRv3tvIv4CGW4BrsWtzAO3mg9jWLMsqemtgvEsbWxlxG+15BABCzdtbaZ1U3rPzUuPj3irBX80KIhojpqY9edMsHwkG4iBiUv2xeUge6oMnyzEAGB3dhXR4VyPDXFCNJVwPxSoyZCfeJaRrEA9Kiy1D4ZVietnMJfYW0uQwXUdASGeRtE5RbJE6dN63XAvEtq1w62EgEW/iXn94ABuc31rNYbA2wl/Dm6T7ErfQExJZSrowkAahTyPn0kGaq4Nbe/CIn7xQWAUEeafeMjIw0HmWAdDrSbXG1+x1Usi8a+Da4zj1vh+H9oVVr9waIDqDGgMcgdTSnwpxnMz3boa5eaPOUJQQD+L8I7CsRxc3UdfbtLH3TqdjsD2p3wrHj2C7EKdViCN8wBmTGh7zNNUtQTNJP+56PguIgnQZmG/mE79OVL+OYy0QRcOLTf/KW4w57taRgPiRWdPGZIDQ0+666E9jB970Iqp791yQL7qBvntqzdCAxynnzk+tTKmuwvZW9ox/HEtXGIttediYVWFzNM6CGXX4UoxfDrlqBdtunMB0ZCR1hgCR3re/8ASbAb2jh7jn8RcjYQCBbCwfjXX4Lh2Pu3Dy1u3CYOv4mPemz6mEtclT22eaXLUbcoO/PrTvhXjW7ZhbgN633PnHox96Oh/KtRjPC1pgqq9xFUk+7bLa7j2gUMfjMUm4r4LXU2rhB6OBH+9QI/201Z8WT8aAafaHWB45ZxA/duM2+Q6OOZ8p3+E1G/i+RBisDxHhVywRnEA6hwZX4MNj2ppwjxUR5MRqOVzcjs3Ud96H+kn9UHPNXTGzmKjeuHrRd1QBO4iRHMHn0I7igLt0c61L4B2uyniWBJlwCT+IdgN/gBU+G8S5MQByO3wMafStB7CdTr9xtSnifBDq1rnEoPkSOg2Metejvjk8pPYzsmVEEEHmNRHrVwucorNYTjjpcAJYqvlKEiRBggdCOnanuA4zbuAmQkEDzlYkzABnXQUjLPBRjensOtYgijfa6aULkG4A+G1EC6I2+/SvMptMvSTRlvF2Ct5mZ3Ausy5EJ/BGWddBqJERzmZ0xl1Srag8iJEGOon0OtbjxUtuCS0XLpVQRE5UEQNCQJIJiCTl71keJ2FyCC0qdmDDQ6rBPIkmP5e9evgtVKIss6ZRcwxYSJMToYnXURP38qGF0roQA3edPh/ej+EXQSQXC6eUt7p6q0bCJ15TWg8RcOs/s4uW1KupAzZswZW0ykE+V1JHIe6RzpjyeNKX8mLH5S6XwZW0g94mQsb6SxMKNd+Z9FNaHhPiY2drFtupBYP6FyW/Sk/CuD3MReSzb0ZidT7qiPMzGNgANtzHWpjCub/sFBZ8xQAEaurFXgnSPKTO0CsyTNcMGLa6NC/ji63lS0qnbN5nPeF0E+sildi5f9r7RC4uvmJhwHb+OQT5p6CfTSmVjwIysPaXbY6i2GZj0gNlHXrQPF+Dmw6hijZphhoPL7wKN7pGYVNieGXrHrY+vNr8tjHw1xZhdZLrZfIVAZQMpDhsswConMY0BNMrXiDD3GFtnJ1gMUhCTKwH15MYJjWIrHPbHvAwDy79pOv960j4eLPsCcqZSJaNNMxcgbvoSANZEd6RmxxV+T7H4m1OieHx1zDi7nZwB+79wEkpoG9mVKtCwN9BETpIeB8X3rN65cLOpdWQa5igJDcz2EdNOQAom5xixZFxioxNy8ZJaAltSAAoKam75ZJUbr8s/jFjNcQ5kIEEGSoywog+YDSAWAELVcT+JLb3Rfd4i19y1w5DlMQoAO58w5sZ3jlReB4m1vKSQYAII/h1jMIB25jT01FJrdy2WBlhbkA6ywXnzgmnGAxa+zuC6vtLSlcrglGDkkTb1DHNEldoUEjSuqUkd2xzh7atcyjNbEZnWJEGDy08wOhFNS+ZQskx1Mn1nes9huNW1y2wCqgDKXbkZJMRsJJ6TpVn/U3JJRMy7AzGo1bnPXl0rzskOmWQkkaBU8sVLDyD2/OlmBxTkTGnOdz+XrRn7STt9KjpNcDkthbOI1MUFeuiSOU71bdfTpFJMXjdTpA++tbjx7MYfcgiNwd+/qDpWfx3hq20lPI3b3fiv3tRNrHGdJPb9avOKmrI8pfAFLZmVxF7DHK4JtgnTca80bl6bHpTGQwzDUHY/p60fiWDKQQCDuDSi3gvZklCcp3U6/EHrVapVz8iaWjZWlIq067xX1ozvXzoTsdqZWTRAsa2AY7hFu4GOiuSDmA1nUbHrOu01nuIcNNpgD5wRIIBgciDpG/fpWrxuJ9muZyI09ZO2g+9DWex/GnbOFI9nsBHmjr2J+lbFug/HQRguP3Ek3Ga4IAVTAAOmpaJAAn1qeI8QmVyggaZ4gHkTlZgY0251mWxPQAj5R03mp4LCXr75EQFoLAkwDpzYyATymKz2k3tjPcaXAfjOJtcIbygwwEgFVR4W4YOk5V/FrSq/dLhkUu+bza7eWZjNziaajwniSisVAloNtoV1g6HzaFT6/OgL+Fe3lN2QCAwtg65TIAYT7xAk9iKZPiuEwdt9iq6nxJ6R36afKrBj7jSuYw4iJ0I0gdN9aZ8LVReVWt+0DDKwyhsqttkH8Y0Mgzpz2qjifAjZf2bN5DGRzAVh3JMBhsRPfnTvKXwxenPQ+8HRZbUMbriAQJVUEFp5yWOpiAFAnU0BjsHdwl5bkiTnyvGhmc6sp5w5nX8Whq3BcHuuvlAYgAzJDESIBJEbAiR0pzikGJtG26XbYBBQsCdQNCGYAvoSDtUdZEr3vvsoWNuda/sMeD35S3cIylwDB5EgmOusSCY0oDxXZa6iFVZirksAJOqwrQNTzB+FdwGBuDIbt57gRYRYAVZXLJg+ZgsjWdzTDEWRlJ9p7PuQCNtoI39Nq878Yy+UvZXzUaZj+Fk+1tqQZR0EHeCdND8af8T4a1xYVlDCYJ2IYQQYk7fU0Rh8Aik3Ff2zPH70kMSBpCsNAABEb0Ui/en2a3Lm3e5+DYxvx5M7i+E3baMALTWyBmBOYE6eYmFaZAg7DXagMEMRZYtaRhzUg5spjXVZnTSDvGs1tLlkZSOu9K7ljLpECTEfWmx6ttaYt4EIcJYOIN13uO2Iyyq5lBLAgZYIg9gPTTQUGxaYZQCNcpUruN5Ea7fKtHieHB5PuvoVcb5hqpPxgzvQfiK0W9m8S2oaNRMLAAPLNmp69QqegHh0uAq4ytaSVXKADsRBG8dpJ070TZAMZQAN4A0k7mkzX3GT2m6geXKQMpMEtAg+WAI9Ka4W4LksumWZB02/5pOThDIXOhwogasF39PnOlV3WHY0sxuILLA+tU4fy/nUU43XLZU2p4D7+IJnX0mk94STzom9iI1igbl0GqIloForkg1xbhFVkamo3LoWnJN8ANpdl9/EQAaXPjtfv6VDE4kNtNBGrceJJckOTLt8HqdoIV8xOkc45xvvX3/VlA2k+g6/2oJsToJqg35mamrEn2wZt/Qm8R8WLsE2VI00jOQCW+RAjt3oXhXBbmKuLK3EtEmbgiNAesAmQBHfnQvF7n7653efhAPSn/hoqtlWCgMScxGpJBI16aDaqGvbjaM/VWhhjvBNq1YOQl7qknM5VZWRKsAMsACQTzn0oLwhIxAguM6EELqjHykhhpHYxuOhinGO4kosvKBpEQWIk9BBn4fSlHg8H9qDSMq22zGevlXfc5gTSVVuK8gvFI2QsHptuP7GsV404ettlYKTcvOTmAkqtu2oKqYMSDmP8s8q3l7idueUk6RqPXSpYm2rqQcoMMBIn3kZCY9GIPaagw28d7fQ+ludHjFwSABoZOUbmT7zk84HI1s+D8YS9hwjZCTmm0fMMgYopOadYA5k7day/F+Fthsiuy52SSANF8zKBm56KW5b0NZxTW2ZkIWFK7jnBMd5jbpXrXKueCdPxY1v3/wBndrFsGBFxWVmzhDJa2COkT0Ma0xTiIY/5iyqhlzEsjhhussHSTGzTMzNZi7xBnu5tnCrP8yqQY9ZGkc+1StYghFYAeViit1GwV9IIYSPXesrCmt/JqytcGwXxGgOVmRG6EjKWnVdxGk7cyO9RuMlzFLczo62lWFHmVZDFiSwjOWKZY6E6ZRQ3h28HV/4o/eWWENlVdDJ0YZdIboBNW3kAgWwoTkqgAA89E0nuJqRzMN+PY6W6fLGRxSySI8xnaNYA6b6V03QdzpSq1fgn7+lUYzixTypHf68tal9rbLPJJGgL6bk96p0Pc1mzxN+u513P1NG4PiBkZmJ5Cdp71rwOeTvNPgdhe4qq8QRIoe5cHUz2j51C3cg1P4vsajjXRoAY027+lcv4QMc7FgwESschAJH1qeJy7x3ih2xM9PsCmJ18AvxKL2eIkdyNCR0oYNlMa0Xc1oU25M605PS5BU8k3vHrpQlwz9/0q64ulBXQadE7FXeuESN2OVVX7wI0qLUM2k1ZGNb2R3kemilxUalvXwWqSU2yWpEk+npUb1lljmDsf6/fKr8NhiQJaQOUQPTQ0bZQbHn+k/1NebV6KpRkOJ8ONw50gtADL1jmJ56xHOKX4XiD2wQpKzv266Roa2V/hhzeUCCTzEbzXcR4WtufwHbVlIb0lWGnxp05pS1QNQ29ozWM8QtdjNBCmU8qiNIOwzRAECTvWg4IptW9srv5n7ckXtAnT/UasteDLaQVUFh+LzQO8MzR6irhZIbKdPX/AIpd5or8ZDnHS5ovsDWZG9OlvJAOrEj5d4/vSl8Kse/HwoNgVHPTY/0qS/yKJSQdxjDB1eNHa09oPvCsZOx6z8zWJxnhp1uBLfmBQOCebAA3EUgQDzExoK3eFwpcCBJMzP8AevrvA2Ey4OkgZdyO+bQ0WL1HtrQF41XJ5WcGzvb3m7qp6+Yq2upEQZ6Udg8KLTjPoqvauFTrC5vNPw1NbXEYS4JkGPuayPiGxc9sMmvtFXKIB82qhdR/FG/Jq9HHm916RNWPw5G3ix/3WcAB1KqGA80MYZSQdV1mNYjSqPDWMzYfJ/AzSdYhvMNe0kfEUXxnDILDKwZlAAJGrKR7j9/MBP8AMaXcCR7djK4iWzAEQdl1+Y/KkvTxa/cZKfubGVzExoKXldzRDtNfZAen61PK0U09gLCrLLkelW+wjU6CoMukCm9rQG9DFbo+VRe9zGtC4Y7z+dcvPyGlJWNbGPI9FOIxZPM60KmLbselTurQ1VzC0S1bQ9sXgVFU38QBuaBRiBQt9y1DOBNhPO56GRug0NfuCgFvQKkt4VQsSQh5WybVC4ZrrHSqqYloW3siBXYr4V9NECbvC4gdI7/Si7YnYj769KANgKsgmp2XKkH72rzalMol6CMbcgDfNO36iqEvsTAOvc1bjXzCen6xQVi7DCKFQtB+bHdnGlR5pAHU13EX0dQTE8j9iaXYy8QmnMgUHZJAmd6TOLnYx5ONBbYg11G/OhiYmqn1AnrVNQvEVNvY8tcVbQA79DTBeMqqhfejes4rnkYqvEtIrz6xLZYmaj9tS5t6b0m4vgkVkfKJWcp6FoDbfyiDSizi2B0qrG8Qc8zr00+nrVGOGnwwLeyeIxXIUI+Ik0M7VEPVKlC9kmuQTUVOszUc1cpilC3b2F28RJ82o1oiRS6autXCd6GpGKthRcVTcqDuaGe7NZowq9uDtVZNSaqyapmeCenyWm7pFD3dK6WqJamJaFsrIqdta6i1LLRAkAZruTSp7cqigk1xxGK4RRaWBE181mubO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9220" name="Picture 4" descr="http://denazaret.files.wordpress.com/2009/09/imagenes-dragones-angeles1.jpg?w=300&amp;h=2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8" y="1556792"/>
            <a:ext cx="2857500" cy="2066925"/>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data:image/jpeg;base64,/9j/4AAQSkZJRgABAQAAAQABAAD/2wCEAAkGBhQSERUUExQUFRQVGBsaFhgYFiAYGhoYGiAeGxwaGxwcHCYgGxwjGhgeIC8gIycpLCwsGh4xNTAqNSYrLCoBCQoKDgwOGg8PGiokHyQsNC8sLCwqLCw0Ly0sLy8sLCwsLywsLCwsLCksLCwsLywvLCwqLywsLCksLCwvLCwsLP/AABEIAQMAwgMBIgACEQEDEQH/xAAcAAABBQEBAQAAAAAAAAAAAAAGAAMEBQcCAQj/xABKEAABAgQDBAcECQEFBwMFAAABAhEAAyExBBJBBQZRYRMicYGRsfAHMqHBFCMzQmJy0eHxUhWCkrLSJDRDZHOToiVE4xdTVHTT/8QAGgEAAgMBAQAAAAAAAAAAAAAAAwQAAgUGAf/EADMRAAEDAgQCCQMFAQEBAAAAAAEAAgMRIQQSMUFR8AUTImFxkaGx0YHB4RQjMkLxUmIz/9oADAMBAAIRAxEAPwC62t7bjJxE6T9GBEqYtGYzWfISMzdEWdnZ++Ii/bwsH/dQxt9d/wDDzjON6yf7QxbU/wBom1/vmK1RpQB/XrlG7+kiyB2X3SPWurqtgV7dS/8Auya2PTH/APlDM726TEqKfoySzVE7Tj9lURltSQGLaP3E90OTJJVKziqklj+XQgcQzeEXGDgIqB7qda7itIX7eJrOMMjvmH5S+3wjiV7e5xvhpYbhMJ7fuXjLshr2Etp69axxLmAKehFLWb5QP9LEJMtLeJU612lVqcz274h2GGlcusqvwpSOle3TEBIP0eSx/Er+bxmDvwcBrWav79h7ocnsQQKatwUPnXw4xSXCxtNh7qGZw3Whzvb5iRaRI7yr9YbT7e8Wf+Bh/wDz/wBUZvQvR39axMmbKTLI6U9GQtCVJIdYSsBWfLqAljfUWePeoiB/ivOtdTVHyvbvi9JGH8F1/wDOPE+3vF//AGMO1f69P70Z0vAoIGSaDRalZgUUSTlSOJWli3FxpEcoILFwRob8fFjaJ+nicaAUuvc7xutQHt2xesiQzULLv/ih1PttxhD9Dh9NF3NvvRnWy9lCaak2ZmNwPTPF1/ZgSkixT4v2PWBB+FBIcB6rx0rhYFFE/wBuGLA6svDubOlZ4fj7Ybn+3LGJtLw555Vd/wB+AyZg1ElyyuFam5vyipxSSBld3rq9OD9l+cMOigFA1tSVGTOdutBPt2xze5hnNuor/X68+Jnt5xv9GG/wKv8A4+MZ4ZR8Cw7Re3CGMpJYQc4aH/kK+c8VpH/14xzPkw3/AG1f649X7dcc1sP/ANtX+uM/xEgApYljx94NQj5iI88urv19cdIp+ni/5C9zHitCPt42hww//aV/rhub7dto0b6ODR2lH5qjO1VNPVPVY4A+Lem+UCEMZNmq4cVog9u20W/4D/8ASP8AqjlHtw2mfvSf+yP1jPpcr5Q9LT8mHrygow0f/IXheeK+w8JNKpaFG6kgntIePY5wH2Uv8ifIQo586pkL5b3tmf7fi7f7xN/zmKnpfQ9cIs98lZcfjH1xE235jeKYr5x00TuyEgW3qrCQpyAGe7/FvlpDkqdlOZnBoQ3cYhS1en8+MTcLLzuHZ78jpTtiw7HgvKLiVJIWQQeR5UKT4RBKi5A4/tBqdn/SJFHM6SmqauqWC57SM5PZ3RQY3ZnSEzEUBTVzqK8O2nKE5ZanvHqvARVRDKUZbhnAfnTX9xy4xCGIMF+5uzunC5YAUUhRA4p+82lFDwJik2hshlzALpLv8GqeNfVBOnLHXP8AhVgK2TGx0jOZi0pmS5QClyyso6SoTlBFbl24A91BjMSpSi5Jajkk20d62YPyi76Ff0SYsIRkQtLzHGcKKTlSKuxDqto9GMVuxMEVzQ33XUHrX7rjtaFca/LZN4aMyODRupqt1cQmQmczgglSX66U8SDd3ejsKxay0qny04iZUleVayolUwkdVk/hCWp2xZ7IwWISJpnqKelBCFmaaKYsS3u9YCo0ekFm7O5SU7Nlqmp+uHSK6qnfMaChY0TT8wvGfFijGHVKdxmELGNc0G/HnVUOzMB1iNHzWPPv9GJapgdRYVvfU9WvG3yixwuy1ISolJdVLt2uA7aCkTtj7FSts4pmJVXh56G0Z5nBcSeaLDyOcQAhbG4QAgkaFnoyjVqXZIrFZMwBlkFYSSLHTXw7dYOtqYTMshLEIt8GBrf1eKXbGECpgIN3cPUF2H6/4oPD0gXEV4c+Co5hZUBBW25YSQAXoSddTX1wiBKBFfA1f128oJNobCOdSlnqAhjd+Q5jjxhTNgtJmzG6qRR7dbQEl1FjbhXt6zDSgxgONTzZWa8AUQ2qYp8yuy1hy8+2Iy5nG/7RJnI4W9freIk5LV428PXbBXnKKI7blJJry7OXCOdfCOyGD8/lx+ceS0+IZ6wFvBEcu0Bv4+XfblHfSMPHjHI0jlT0+HZ/GkGeaWCGF9h7P+yl/kT5CFC2d9jL/InyEKOaOqdC+Wd8jm2hiwbifNA/xn9bRQqV3fx6rFtviso2jjP/ANicQf75MV65T1T2keNh3RvQO7NEoRReSS5pT1+8X2ycMQSVJYW5pNS55UFYqtlNn0ce6HuNa/PjpBRsmalS8ub3gK6cwKUOrmAT4i+WiG6ytNgZkzkmqVy7aOnXsIYcaRNxO7+TFLAJEqdlWg2ZRUSQOWYkN+IcItEbKKimal05CnNWxLWbkC7W7gIMJmzUzcpypo1fwKAdu4aagxlTSmvZsUzDG1ze0g3d/Yww02WtAGUuzcWyqBuQXs9uNaVW9WyAjaBUXCZjkOAxzcBXiQ7aRpowISRV3LjmrlpVPxEV28Gw+mlB2zSw6WPAgseY+cJyYh1HZuCs3DgCo8flYFt3BFKpoBISyiA92Njx/Qcog7sTAJhqxULNUNV/2jQts7KWuYk9XMsKQBQJHSBSQ7gaqFfOM63dU043cg9ukHkl66EO3pRNdGupiG04o9XOXNlCUllgEMlaqDQkdUtrprGk7iSVjBtMbOFfdIIBASKMOHxjHOkW+WtW+9Tt4Csbpuzsj6LhpcnNmPvKIsVK6xZ9NAeUJNqQc2lFvdJlgZQak+2qUzZ4CVLD2s1769p/S8NbKwDAioo9/Qi4WoZW5g07reF46QnKksA5uQfWkKGJocW7AVK53JeqF8LJBTmI11oHrVu6K6du4VqWXY0IewGgBq9CSDx8YMFyARXiNdH5w3MwYMotctqa18oRgqJCdtfoFV0ILQCgLamEE5fRSwUgBQDH8Rv8/Gkc7akPhxIshADNStiexjc8TBRK2UlKsyQXPHiC7tX5fARW7xbKemYAmgc0A1bhQRqQdI0kArYX8Dv5pN+Gc1pO5WaI2OkgqX9mH7zfKeOltHgbmJK1E6A8q9kahj9mEq6NAIAUAKliTapcXZ4Cts4USlFA96pNQwS5NOD27tY6rDSnEDrDpqAhtOTsnVDOImOoN4R6PC0dcT/H8c48XT4Q43iim5XgXy+Hr9o4mTOyw9dkeILDtAhEl/XfAsxrVWAX2Rs37GX+RPkIULZv2Mv8ifIQowzqmV8r73l8fjAbfSJvaOsfTRVYc5SxfSLnfWT/AOoYsmxxE3wzngYqOhKqC7H9f3jdY2w4pN17KbKkMoEAlrhtKPpFzs/CKIBFizWcOK/ENWIuw8LmmpQWdTAcweJ+PdrBjs3YKgadVRPWQWHwOjNXlzjMxL8gqNdvul7kURpuRtDNL6JTEJZqMW/E5qRWvAQTpw7MEMOHY5LdlaQN7A2b1cwYLSQ4A+Nhz8S8EspRKXIIJ0FWLxlNlEi0oatbQp4szU7aO58ojYuXmQpqFjXRxx5U+EPS1gjgf1gX3/x5RhglKgnpliWo65T7zNyHZ4x67K9tdqJmFhc8NCaxn0Wbh5gTnnBC3JkpYu7MlRorgWNxzjLNr7rLl4mZiTJXKlzyVS0kP71T1hQV050jaN08GkYeWUtlKQK8r19NzizxOARMSUKSFpUCCCO756VGkeNaTHQWCahfFh5a5K0PG/wsGCixDVAPDQehzeJnsb34miejBTlFcqY4lZroWA4SkmuUsRlsHi43k3Y+jTKVQr3CQKp4GvvCvwMZ3itmr2diJeKljOhExKkk0CVB1BCu0JPcIpBqWlafSVJWMmj/AI7/AFX0uhOZQu3aBoa3hyemjfEjTh+3OIG7O3kYzDSsTLDJmJfLQlKqpUDxYhraPExSnOn6ePYIFK3IxxP9j6Lnxqm1WbV6s1PRhWHJq+Pz1hTA4/di7/CselIvq1KUJ4/3TGW0kEq+yjzE6mjOw8hFbPlFT6hgBXTW16Bn5RaTEnz0+EcTpQAJBYcG+F/LnCUodWoC9oKIWx6jKQyazVBWSxKQoFzdn0f0Mx3mwC0KVmduJaur8RGuTcMhalKLMLkG1GuBZq08ICt7lZ+kWUkgkpTXtfW4AMdN0djctIQPE96ypoyDn8lmeWvAer8/XCIy/wBInYwAUGt/l4D5xAAq3ZHVhwIoFZt7r1CO14aFv25w4ouw0DMYUpL0Ppn1j0CpV+9fY+zPsZf5E+QhR7s77GW39CfIQowTqmF8x72EHH4sf8xN/wA59eEU+HZEwBdqE08PiXiy3uptHFPQfSJrFvxGLHD7Ml4yWchCcSg0lMWmJ4oUaO4oD3VaNaWUhoaee8JQtUrZOw0zJgUmZkWD1X91RLAB/unRzSsaFsTEmaMkxBRiZWp6omgacMw4awH4HYU2SEzZTKSltHZTVChpfxprGjYXAIxUlCgyZiWYsQQ1q3JD0PCMbFPz6XPPIVoW1NHKz2ehjmDJ4hg/I9vE690T5grTjXg2lLPceEVGzMST1VjrChcX5t4d45RbActOBZ9W4/pGfhpM1jyU66PJZNLTlIJ10I4typAH7Up46XCIcUK1ach5CNBV7pHJ3Y2PaeEZT7W8cpGIwzByEKApR3YKNe9uyCPaRUbH3TuAvMDzotO2VJAkSglmCEsxvQcvTw5LmglwUkA9tuehjJ9yN+JmGQcLNGclKlYZdipVT0ZrUlzltVxqGPtxp+fDJ7NXvY+UEbIBRvFUnw72Fzncfddb1bG6eSUhIzp6yOrqHdPJ0U/iBORuYcXsudLDJmTl55ZULGVRBNKAlKw/BVjGlqlhVAwfgO4HtiPg+tLSaAtZjpQgDg4i2UdZVRuJf1HVbVWX+z/B4/AhMvKg4ZcwCbJUlXSyZiiEq6Miiks0x3IKQbMX0hSq0fnrz4/HWJmIAqA7hjQPqedLEd/bEfoGNG8OL87PGdj81AEu2mq6QkqNRHs8gFhoL6k+Pp4eXLCQeNPlDchAJNB3a+j6EVEJa0M/sdfBeV3XJlljfU38C5+HziLOsoEXBr69UiwxJ0y34gjt8/OIq0uWAA0s8UxEYaaNXouEIbZmFZ6OWCAr3iCBdviQ7dnKBXe2SQhSgnqpIfgUgs9dCbRok/BpdRAD8W0o/jpAlv1geoqoICbB6tZ/gPGKYSdrJQ0bJWWM0zFY9jk5TYu/Brh27gYhAsOZb00Tdoo6zq40cX58SDwiIiXmPhf1Ux3eH7UdUIGiZlp8KQ5mf4U5PQR6tTUHL1+0KXf14v8AOL75VCd19j7O+xl/kT5CFC2f9lL/ACJ8hCjDOqYC+aN55WbaOKH/ADE2p5KUaueXxiCZS5SwUOlqgpehAFH77GLHehRl4/FlQcGfNY3Hvlge+I+EnpUtIIdK6KSLtqxerfrGhO/OG7JU71R5uPtFZVlfPmfqkslQA6wd6F6vqzQYSJhkrFPq1HUF3qMqw9GceArWAbZ8r6GuV0as0uaxQ/3TYJNHLukvzEaVhZwnIPVBzJAUA4fSnMNc9kc9KCH18uee5NwZQ2hUqbhxMIL1ABB7dDS3J9Y9lTGUx09ev3aKzZSVSzkUXDjK5YAB6cjQUrXti4mgKqND2a1v8oGx4kOZuvujuBbZdU7O7Xn2mMm9taSJmFJ1zD4v8+6NZCmaz314xlvtykfVYdbCi1DXgk/KHSahFwjssoKDpCmyFnyrQoHUEG/GhL0g23W3gmSjkIUpAUczGoepX4n4jlAKqaejS2gDHmK+YHp4OdzZZnSkzEpHSCQ5LHrLQpQD8yAA/fGc5hOi6XEloZleNft/qOZe8aZjCUha1HUoUlKeaidOQcmkRdjbbXLaViQASV5Jg91RBqOSg5cReSJgKUqdgQCG5jw/aKqTIRMkrStIylahS4ZZUCOBBY9whyjqi650GOhblt67+HsnvpqemnkqARLkyyo6J+0USXLAM2sT8KgKQlQIIZwwoxAI84wrbWzJkzE4mVOnrCelPUSSEmvVJSGBGQBuTNGt7i4gKwElyHQnozUmssZdX0APfEzNP8tlfE4R0TQ7Y09vurxQenyNtIdKQmmnf+sNy0a879unrjDk9bAv5nwjxmhkdyEgRsos2Z8D8LHyvCFEk/D1rCw8t3LAcL6dnxjzEByQLDVjb59kIvq4dZx0CsBsq/EyHBY3q7m47xw42gG2/h5k55IJyWKjolnLfHxEaHjwAnLxevjAhjFZVrKQBbMS93oACWFSHPZrAIwIDl1PPshzCoqsc2rgVLnFIo1Eu9k0rzv8IrsSkIGUchZ66k+EGG8E4CYvRT9ZQcNega9/GAtYzFz4cPT3ju8O+rA3+1EiDW+yYRKdh2P6+cOgV7KfLvHKO9KNpHKQ7eJ84OYw2i9zVX2HgPspf5E+QhR5s/7KX+RPkI9jAOqbGi+Zd5NoFO0MZqk4iaCl6e8oN8dPGIez5K5a3QCrKXa5FzQNUM/xjne9TbRxZ/5ibz++eVuUebLxTqBFFgghzSpqOGvw7Y1HvYWjMLbngkyStM2HiZOIQgEhrkE9ZBF8of3Q3uuGzBjF9sXBKw61JzPLUlORT9UkULHjf3mrTSglu9hEFSVJCkzA+YXDlJIqHALkCtq9sFuzdoGXOXKmZTqUktlPG3cDw7o5rEw5Dl1adDzwTMbxY7ojlqe7BVKE3/j5RKQjN+5qw0OnhEfDzwGQokhmSojgLFvLTnD8xBehrxfzhNkbmnML8eePf7Juuy7zfDQngzjmYzv21kKwUv8A641ZuqR67I0G5D3Zjzt6+MZl7bMQyMOjQzFKOrswsO3zh8OcQDzzxRcM0GQA9/shGXIyy5aj7roKq6OHbm1I1XdTZQwpCUe6ekBrZSFEHsBIzA84y9+kShAbrFKWZwHKRX43jVTiVCWtaQTkVMIS9XR0c1r/AIFQBm5Oy3OkQSA1EGCklKclTlJArpcOAbMfhETCIymcj8RUgg3Ex1fBRI8OMTcHiUTQJiFOlQ0OnMHXTwh2XLDu1bP8a8qfGHcoIXP5i0kHkrK998IPpaZgoJ8pKixsU9UuRYs0Wfs5x2RapKi4X10F9QAFCnFLF/wxO9pOBSJEucD9itlNbJMYF2rRQSX5mA3A44y5kuYipSoKFWHZTlflCcoo5dFCBisHk4WH009KLaOkYU15nXWI81RUWcg9vBreqwsJiRMlhYsoAprUPd+zXvh1MvKHcc/kKcIJK3rQGjTdcyQWa6rifMypA40vHaUZU1rqS9x+wjiUCVFXFwPXp4U+ZQpAYn4cfXbFWgf/AEOmjfD8qGuihTkZnGpt1u6BfeHCiRKVMUWNRKANH0UQdX84LMVigl0gs4qRp8rPATvaqfiJSwEtLl9dKdVslmdwwD5n52pRWNjWPzONx7qsgzCizLbamBBoX4sFfi4qSC3B68IHFp1i82itawQ7AM5dmYFk8Tews3J4rMNgswUXAQi5rRywr6/Tsejoi1pe89opCR1T2dFEUR2Q2j4cPXlEmahwGsKPTt/X4w7h9lLLEggGzgBwHqP1h0nOaKAZRdfW2z/spf5E+QhR7gR9Uj8ifIQo506p0L5f3uS+0MW1fr5r1q+c6RD2TgM5DEhb0ZmHM8r21bsiy3jwKztHFKSCWxE6zEtnVarxPwEmjKB/MLg8ad1+cPYtwcwAapEvoiHZ2M6FKEZq0Ykh6C4PEEAdwGsW+A3kw+JmGWogTKlPXdmcuFGzM7E/tme8xUlcsJUQxKQrUP8AAU4x3ujsgqmgEmhIDakB81OXjrCDcM2AOqSajRXzZgHLbkzAEp64UniD2sXo7B4nSceoEBXumgLt5eDctIGZG3JUrogtWUsEubKLWPYGu9++LdO1ZeTpAQtLupIILMaka/zWhEZTsM9tHxGx+fbimmSg6q9mCnVux+8LdvFoy32zygZeHWTXMtJPIMbadkaJg8fLmdeUSoWUG6w7tO/ujPvbeHw+HULKmKBHdQkcbwRocXAmx3H3CdwzqPB50QfsdbzJIF1zEpB/P1R5xtcpSUTAAQwnFLaZlywwPLTvj57lzSZacpIUMrK4EGh7rxtm7eKXj8NKxMtaETFIMuehSAtK1oJD3BBuQxq44RcN1otXGvBc2poKe/J+qttgyRhp83D0CFnpJIJAoQy0ilWKXbhWL8Gv7g1t484ppWBnM0xUiYB7qejKa6HNmJBHG/OLORRIzdU2Z81b3LG3GDRgi2yyJ3ZnZq1O/Jv+d0ztXZyZ8qZKU+VaMp/VvRjFdr7Nm4KaZany/dP3SAfQP7xu4Twc8LehFNvFu9LxUrLMDGuUgC/ryissecWTfR+N/Tuo67TqgfdDfdMgdFNJ6JRcKdylVy4vlNCWtwvGiysWmYgELCgoOClYII5EXjC949jzcHM6OYAAQFIIqCHINeIYFjViHvF1uXvurDr6KZm6BRJNj0ZJAzO9BxD6uOazXGmUrTx2BjmaZ4DfU9/59/Fa7iMQJacyiwA4tTl4X/WI42ighSnBa3L4fy8UM9KcTMUxpYgVFK1PYHPdDG1JyZCQpZIFnU5Iszcj8zHkkrg6mi59sbeKtlylLcqIcsb27RyYUiV/Z7hn7dR2EcflFHu1t+XiZhSFhRTUDUJI4cu3zgoxGICRpxt5nUxG4YDtGuvPmqZ6jsrG9+t30/SkpQOjkqAAdQqoMSpiXY5gKaWsTFYMMZiZn1YTJAHUDgOgsX40cto8HntKwgKEnKpS01TlbM7NV6MHDgVtAnhMy5SpctIWEkAzMwFgKJGpBOYjlG5FjHNhyuF+aenwkuqrJWyn7C3PkZQVq6qk5ixcBxp4G8Ve9EiTIPRywosLvU86BqcreDrG4udg2Mw9Zh0TMwSD1swd9XHaLvA9tramY5yXUoAM+g4nsaGcLL1hGU2KvI0bi6+n8D9mj8qfIR7HOzz9VL/InyEKM86oq+Y96JmXaWKIUaYiaxOnWNuT0/iDDd3feVL+rxCULSqysgKgaAOfvUPc+sUu2cZJGOxaVk5vpMwjWmaxOjEfGJ2Bw+EIZSXJNCGtVjQ0Y149buOg+F5odklbMoG00ScXtWYpJIlBiA9D1XU3InTiYJsFszDoAMluN9aW1enfFJP3XmyJ4xKEKVKmAsQAeYt+FNjw4xLmSJoqQpmNhRrPx8bQIxuzhxNh+VY0Kqd8cWQpJzMXVR2opnPZXjDGyN6ZssODSgNHcAuU1DF29awdqoSuehVTLtoz3IJNKk/GLfA4rDp6s6UyAQRMll+5aSWNSzgg2EN5W5A0+KCW5T2VYzNqK6QT5RMtRUMwBdBBezcSdePCI+/28f0rZ8gqDTET5iVj8gAduYUH5gw3i5aUoWUrHRgkgpJDtrWoBDUPZEJeyTiMEkS82aSqbNmABwJYyDMaXcEDkgxnTYdsLMzTatk70eHmanchzAocJZr3axzBoOt3Npz9nNOlpzYacT0kq2SaDlUB/Qp0uxoR2QK4bZX1JJNSDTg9PByDGjTsfiETUTcNhOnk41PSKl3TLxNlknRPVBLsCAGMZVnE0K6qdmRjc7a8/mv0Wg7M2sickTEEdajWLi4INHielm8v1/eMoVt/EP8AaoSU0yywlIBTR03NteUEOwt8JrBEwZlVuACWd+9vKJHiAbOSMvRr2jM3yr+Eby1gU+Qb1SPSNGv6px7dYYw+ITMS6dR4cjDvr3RDYNVkkEGhVJvZupLx0oIWSkpOZKgAWVaqbKcXF7W1FJXseknDLlzpilTVNlmIoJZBoEp1uxBPIMzxo3Rtex5a+rcY6Ummo7u+K5RUFGGJkbGYwezwQHuzjxg/9hXLKMQlJOZgpE5IZImoLgkke8DVKnEX20diifJXnABUk1NSHSxF3104Q9t7d5GKl5VulSFZpaw2eWsWI5EBiLEU4ER9h44qTMlTBlmyTlmJHZ1Vo4oWkFQFxY2j18TZHdYduaoDSQKNQthN35mCkmZJA6UUmFVUqAJLirgjK4ej3hbqbVmzcyJhUZqVnM/FNQSOygFgxg02hKIQosqt+zU86DwDQC7DlK/tRa2OVSC4uwcBw7FOhY6uNIq+MyFza2I8vBVqBSmvuiDF7vASzmWVpckgkquHLHTu+EZ5gR/Z2IVIxAUJUwqMtSQCGWlKUgfeBoUkaaxsuIklQQauFAqpS1Q3gYzj2o7rzJyguWkkoS670AduZLtb5RIR1Tqgm/vxTGUPGi827sn6ZJmTAkIAByBgQWS5D0qSlg3CvLHil3CiaFuYY8Pn2xqMnbC5WELpdUtJLBiQNCzuz66d7Rm2JlLUSsguokk0qTrTt8fhqYIUk4pfEkChX1ts4fUy/wAifIQoWz/spf5E+QhQmdV6F8ob4LbaGL63/uJ3+c/CK8YxTghVrUtFpvUtKNo4s5UqbEzqFyPfPA1/ePcRtpM5CJYky5QQ7ZHq/F3JqaO7Rv58rK1SpKmbM27iZSWTMUxNUglvDWkX+E3pmzUHDrTKKZhDzMjKIAqMwa4SOBd+IijRISJQUHd3sOde3R+yG8BiekmpTmLgufg70v60jLfiHONSFQXBoibF7tykB5SldUlWVSP1drAC/wAae7D2nhJpZakBRJUWDEcb1Oou7h2jnHTnkFQPuJLgVFq60NavAfsIAjUlKu0V1HL9ooQZWHMTbgrSEMbULTsbutLVLIQv3gf1DinDndoD9n7TVhZGPw61PnlhMsEveY62IuyVE+F4Kdg4klksq3VAJrxYdv6RV72brFlFgFfiqQ1PFhCrWy5SyQ1Go4gomFnbG8HzHkVE3W2KMWmYhKx0qEZpaDQLUFAEKV90U5VULxe4/eI4bDYqSmY/RS5cmW1isuZ60d+ZIOlDGfyNrYjZ8xRysooUApJygoN+I4cCDHh2mo9aXh5plpIKio1JI7Gv8AIW6iRug9RouodjoJTWR9rUFDr5c1Kk7M2dMKc6+rmLhOWvJ31P6RajEqw5SFHNKPuqFSgj7p1atjxo4gVO25uJmpRlX1iwSm5PCty1B3RrszBYYqkBUiZJzq6NctYLJOVSpakrDpPWDOmigqogLon/ANvJGZjYgKMqab+9k9u/vJkmpGZISqiuYu9q3e+vbGgylghwQ4v+hEZZjsEiTPTKTQkm5JcXBZqU+I5wQ7u7YzZUn/iKNjUgk17Oq3ZbkCOZ0Tsp5KBjMM2QCVnC6Osvg/DshtSgKt8ONISVB6BhSI2OmEZOa0i3P9o0Huo0lYTQTZLHryjPokgnRxQF34RWbXwDYiVOSkkK+qmZUl7ZpaueVQI5BcStuzGkLq1EgXuVJADczT+Y62vPySyS3VUK/wB4fGrCusXY7tW51VwOyD3/AAudq4oJGRRoqhAItxYirXvVmrAZu4oScV0aveUpctJUkgK+8BmdlNYd5N4J04xJcvmUwoeqBxPZc87NFHvQEmdhyxcz0qOUCzpFcpCgANeYeGYiCC3ilponMId3oylybO1npx/iHJkji3a3e1RbzrDOJxqZYJU/Gg7u3jFMneUzEqCGSoKy5auCGId3alYVa2miYa0uKHtu4rC4ILITnXMzFBDKUp9GcUBIBHY4tGRbSxsxKmUgJBFMyACxfVqmp56QY79IQrESVFSg5USSas79jklQ7hwiLvBgOmkpmoAyZgS5OrJoODm3eNY1MLJkAJSeJP7mUL6E2eXlS/yJ8hCjrBBpaPyp8oUInVGC+aN4timbtDFMwfETeQqs6nU/KPBu1KRVaypQsElhRiecQ98ph+n4up+3m8f6jFSjFkEEqUeFTbh5x0Aiqz6JF2YmxRjg8DLWhk1YhwTStW0v6vFSrZxl4t0hkqc9gPawPDtpC2VtHKR0SAC4c0SSOZPIcSzwQbE2lhZC0zJ+IliaVZhLlvMU5sFLV9UimbmHZ6mM5+HLd17GKGhVtsXcRS5apike+gNUhLGr5SWIF68O+AzY02TKxC5awFJK2IqlLjncgnlXvjUtse0WWnCLXK9/KctbOKKcgAtSw72jG9j7PXNn5lElbipLublXN+EKN/aDi6p8SrPa0jVbTsCTml5pOVSQGBAbqg3/AKtSK98M7xYKYnKtYDupso6oflf3dTr2xd7s7NMuQkHMFN5m1rRbYrAiYkBbEcDWprxoIzGzSudmqde6lEYQNMYG6wbe5LpTKysSc2ZQsGZrOxPHQdsF/s+2ehWEqyiSt1K/p0YGtq0tDW/+0cMZwdExTBIOUpRLcFx1iCSRWgYXrE3c2UqVhyUlGQuwI6z6uTSw0sx4RqN/iKKrDsVXbzbOwciXMmLkOsJVkU/WC26uVL+9mY5moAX4Ein7TGN2fJmJUnOZXTIU1sRIyqUk/hUHDXrFb7TFIOGzKYFWj2PA8X4cuUUvs7xCvokpBtmK010WoyFAH++nxgGKoGtdzzstDAVc41205+qvN4ZgnIXjknKmXh0sLsqeM5el3buVSG90J/16GDiWyEj+osxr3FXdD2PVJRsNMszGUpAyJJdSyk5AOYBNOEM7k41MnMpSg1coF3GveSPA9+Y5gqHHxW7HXqntA7h7LT5a25gnm/rnEbaCw6ASQCXetgHc8g9uEQ9gzlrzLUp6gNmoGDM3qxhvbUwTFpQ+VLKK1WaWn337WbvMEfJVltzQd6xhFR+VU+8O21GZh5Af62YhahV8oVmQOVACaRYb6yFTcOiWhJKlz0UBagJJrpQE91YEcLPOI2lLW4ZUxwHNACCkf4R+sFW/O0ugRIVnCSrEpFbHqqNeVPV4PhHZpCRxTGOibE1jO4k/Xmn0UheHTLQ5DVdTcBUWHGsU0rBCbP6Zi6QwBLMxBZTFqkJ+FLGJ8jbYnSic3XYulyC5BFHBpQHsgN2Vt04fN0gookgpJOQ+6pK81cwKeDcNIaaHfxASrgHgF26MN5dsjD4cFS0pUtgQpBVQVJBsDUeMZ3u7jlmZiJoCjLmlakuo/ebI/Nks/kxiFvhv6rES1SRLSp2CVFWYhgymGhoA44RZbI2XiZmDlfR2UAlQVLzMtLFQKhY3ILVZxDDInAVsPFBdK0OAF0EbUUta0pSFKKyBLFSakNl8vTwcT0dDhEoWC4QHFXJBqCL0NO6BPZ/TycWhZQQZSwE5w4CgcuoLsTpyg0x++iJqFIxIDqBAV7wStqKTYpTxDmva0EfJV6S6vs3W34I/Vo/KnyhQsF9mir9VNe6FCSZC+Vt8Un+0MWKf7xOq34jz5xT9CouwHaaV5acn/mCDeZZ/tHGszifNN9ApQPrnEfZ+KlkMoDMT8AXIV2t6d41hO6wJSpaBoqdRIYFRI+H6acIYmBixPYx9eMGErdXp8qpOcy3UVEpZki/I14E3AuYudlbmYaQrNPOYIUAUOz0A965D6Di7gFoqZKhetoq/dndqbjZC2WRkyskkJcCjs9BQjtEHu724cjDlMwrfkpTCtGCiK14AecUu1faBJlp6DAy0FQUMpHuBj1aD3r6m41qIF0b3zTiFGfMK1gsK6vQABkgchaFJXON6Kjw0cSt9w2JT1Qio4i17R3ipalJUOILeu3xgZ3Nxq1ywDQPSrln5hvG72goVi0JdJUM1TlzB66mMV2ahM1h9k5G4PaCED71bsS1pQFJq1QKJf8xqS4ekVWG2bMkyFSpai6plzVQTWgDUYvpqY0DGoTNZKrFwOR1vqW84rcZKQZboPFLvrm4nkTV9RHrMQWGjdBxS7ospJWU77YvEYmYMMwVMSUsxCU9YAB8zZbjw7YvN1EdFgMKssCDiEE6DqZhxrnlvYisVW/e08gVlqth1n+8wDXcnLp284udgJK9hqSHCpJlrux68tBPwUqHZpBIBTTkrRwR7VONPhN7bxKEYKXKUoKWMTVLMU3VQapUgoUKXeK/BpWZgJGW/RoPG2cu7NoNLxHx2N6Vcg5SFoQEEkjrZAEBTPfLTlErDKCD0mZ1cda8BwqPjCEtNl1UERDTXn8Iq2TvAqSRLAUom4zAMWypB5V111pWLtXaa1r6AqIzh56hogF8r8GDtqSK0ioSsoBmE/WK9xPDNUqJLh/1iqx+KyS1Ae8tgpRNSSRSvMV4tADcgcheswzal9P8AeP0RHuziRNx0tY91S1lKaMAAyE8CyW1uIn+2I/VYe5+sWQAakiWa+Jij3WXkxeGyi6yOPVYg9nbpBB7TtsfR14NZSF1ng1ys6EpJBY9YZixYji8aOANHV71i9LjLKB/5p7rOitWZK5c4haUlhmOYLLMB/eUOLvE7FZ8RLTMnJKDMLKmJYgGoOYC5cPdyCIHdvbQ6SY8okqPul2Lg0cVfTrC8Wu7e+fQyRKmoBKl5iVB2oRrbi942i4l1gsGOgbQpb1bryMJhUKCs01amLm4YuRrQtUc3ip2NtOZlUtExSZgCS4J6xTVjoextOUW2+08Yw9NLUlISGSgqBZNSHF8wAretHtFLgMKqXJmoUGUALka3La2FRoecCcHtuUVzhm7IoFbyPaAqZl+lNNKSSFkMr7vVozhgaFwCexqHb+2hNWVIAAULXYNUXqQ5rFLPWCotTt9cYjzJr8oDnKoa7r7T2Z9jK/InyEKFsz7GV+RPkIUAVl8wb74Yp2jiin70+axoKlReKpOHSlQzKDgGgAUSAfAdpEEntOxcv6dNy3C5gUK8SHdru58IBTiCTX0w8IdkOiWbUojnb3TUIShJOVFEnhrQu2ZqOLcqvT4vbU2cSpayVK974XryiLJlOa2t8OYh+XIBLAOzHh8rx61rn3VrNNlabqIUualKUkkVLcLCujXeCs7OwuGnmdiFspYKghLE0Zw5okk/eYkvaB/Z2I6NArlDuDlp2/ioLmiSDxMM7Owq8diUyUsEk1LUQHPWLDWg598E6trBU6oV3ursiLG+15YQJOHl9CkBnue9RuTx1hrAb6LSpKgc5WMqusKKuCXdgz6C54R5trct88pASlUsVST1ipwKqsVVfhfsiPsfcdSpZBSrpipkAFwX5C9OtSMzFdXSkiqKPuNVpOy9tdKlMwkqDHWo4nuPKLs4Rc+kodHKtnUL0ulIIKqa0Fr1ip3e2LIwUtIxK0GZfowaA3dTXJ4mgowN4JZ2JExJ6/UINUqYV59j8WMYE0kcZq76D54eC0I8M7LV2hUJG7mEkJXM6IzFS0kgmUFqUcpLSweqdaJ5vESThf8AaFBVJeMkVSzEKGarCxCcoYRX4Td4SJ0xSJ6+lxAUJZV1le7c2SrKlqWpzi6yAyULcKmYZacxADnMlJUSBbqqfS0EbiC9/Y0Ar43FfutOJgZbjyPVZfMwJRilIUxUgVpYks9vwk314Q5L2glKnYFQD1r+2uvGHMTihOx85SWZczKktcI6v+Zz4GJU7AhMpExQooqAI/AwYvo5DaVPCCu1XRxSVaCaXUErWo6mzku7aV0At3RAxKT0qUljlcqZmewto/yixnYzquCAC7sAKa1vx8IrtnS87raqy1vuuG17PTQJuhKZraiutjTeixWFUo0dRsNQoA+J4dkWXtxmgDBElnVO0H9Muh8opZE0HGIIDhGUBtRmS5vWxgt9qmyJU4YdM6qUrmFTKEtYQQCtSCunVYKIswcw9hZRH2jsub6TjLntI1NefVYjg56pc1K0gqFcpZwzB3HjSNKGxZG2JRMpHQYmUgdYqcKbSZfqmwVcHiKQN4/YwwYyJWJ+FX1kTggpUkuzqBuHFwSDQipaIUna65ExK5Kiiah2UCLavxDA8qR0ELRKzM0j4K551WOoR6Ktx2x5+GmkTAULQpr3IHPxqB2R6ra2ZGSYCwBbj1vIAjhqYJN4trDaCUrWlpyQAlSKBvxJuaapfQtQiAbELKTkUKBq0dm7TTyhivVDtDn4QyA41C4xGEAqlm04384jFHpo6EytOUermOx9eucIvDDoiCq+z9l/YSv+mnyEKFsv7GV+RPkIUJoi+VN+MU+0cZek+aPBR9coGmrw7vX7xd78S22hjNXxE7/OYoV/P160hlztBwQx3KbKW9HYfE0/eLbZ8hIBKnyouOLcfkBzilw8oAupm8/284cn41UxTaWAt6tDMb6AF3khOFbBWOJWZ0wIlB1KYBhTsHAecGuwMuyUdMslcwgZU2BzN1lNowZCbliaAwE4Gb0YKQwcddQT1gLEB7P4lzCnYyZjJyQElXuolIDm9AACTWw7gNILJQXduvGi1ijDC4mdjZgWXVNWpkJT1QkOL83+XeQbewyZcsSEY0JmElOLUmWVqUGYy0KTbKXcFQcs7AZYrvpJ2fITJkBKsTTpZtOodRLUXYJNMwDkvoBFZgZBQhM4FATmJCX1zC4NVKPvEszXLsDiYycPd+3oOf8AFtYHABpDpK354easpMgYdKEJVmyB+qDMUkUIUWuSosANQbCsPY2XPPRLlYhcrrHMhCsj3GYLlu5CgUFLi3KGFYtS1EpyhCktlSkDrBjmU5IKs3WFw5tDxxBfMeJID0AeiRwAdmjLdY1Gq6NsRkaGHT4RdJxU1EmUcOAtCXEzpSTMVwCT7odVVKNkpoCaRM3f2iTtLEyqqQqTLmWaqGQoU4hQgd2TjWIal3YfIa/tFrs3DCXip2IFp2DUpACagoUcwHEtlPceEBwrSJNrfO6y8RhhHmHHTzCBcOgIUmYqg6Uk0ADFanavKNI2bsMKwy5OULMtalS75VoX1gxegUMwLGhEAGy8XKxATIJKFFLJCmclrpLsey8aZufLmS5ZkzE+77qmLKAo1tD6vDUZBflO6Yxz8kYy6jb66+4+qAN792ZmHllaUqEpY1FU1PVU1H4EUUxtFMid0aKOCBlHJ69zD5Rs+8+zPpGFmy7EpJFLqHWAbmad8Zljt0pgSZmWiUCYocASoOS1WCRQV7Y8ljo4AImCxokj/cN9FU7JYqmEpKiJJUCNGUST4Ajv8D/e3bBR9GCejT0pU65nuhsuoFASSCeDdwbuFhum6dNHVh5gT+YLt2kLEFeM2MnG4LD5nSodVxoVXveqW5V1jxwAaQ7T4ogTPa5wLtifUW+lkIbW22uapS0TE9GUCXNlTB1XenRJKlOpJJIULpoRlLQL7W2GUICujX0ak5spS5SDULlq+8itRVn74J959gLwiUmZOl2KE/Vl1ADMahNC4AzKtmS5Z4ol7aKFKTMQSZSFgJKjRZH3WLaA3Y0uIew0r46Oj0QJBhpWFrrcPx9/lCScSqSQz5Tbl3+hHeMnJmpzC9H1bs14n0Gl7wYAS8qggpQoBSk5WyFScySH0UllDvajQOuRGt+qzNtoduCwZIDG+h/1erQ1/X6xyo+maOkqs/CnjHacKTwPP1pC4BceyvK01X2jsv7CV/00+QhQtlj6iV/00+QhQFWXyfvylsfjAP8A8id/nJ7/AJQOqHy0gm9oEptoYuoP180ljZ1EiBc8dIbl2QmaJzOSakxKw/VD2MREj15Qp8/MfXr+IjXhnaOqhbmsnV4oqLAmt/XfBvuTscokLxtCUEIQkF1JK6GZlFbHKntUdBAhsDZhnzUy7C6zwSL9+gjY9kTFIkgIkoKEEZWSQQolnf7wCQ2Vm6wd4RxOJvledfROwRFrTNSzfVAEyYiY61iYUJH1jK6MgZgASsg5esoCoNe2lxKwyVSvqpX1q1FUsImZ1BCQ6+lDsEgB0qaoJi23m3ZnKlplJ6KeJedOb3VKldUoM1WhCnSk0bLA/s3Z/QKQmYhE1A91IWyg79RRFWcvwuNXhfPGBlqimWTNm3XMiakziqWcuYJCgVZ2ajJoGBPWNy9KVcg2ZOE2WFpBUkuQx1HdT94iYLZc1BDzZM7DFz0BQcwLA5ySgZVBZFQrXtEdbP2euQhKj72YtUl0ksG1cn7vAatAJshGt05BjJIwag03RBgZKqOLcu5/hcQ5P26rC9FmWnJndGbMGWLsU1FDVqEGvPtO1JUyW5UlKq5q8O241JNfGKfGY+SVSjNYrkTCuUXcJVR3TZaQwpW3ChSia7PeqI/Gse35TG8e7gmz1rRLyBZCsg6wzEPRrVrQcGaGdnbe2jhSkJnESx7iJoExJykjKTQgkH+oPx0gikb2ITKCQjpClACAotmypYOWo+UVbXsiKvFyMUgFaTJmK95ObMLdajMXrWloZa6YEki3Oy8ONgeAyQbePr90S7t+0EYtaZE2SpE1aalKuq/WsDUVQaG1ucF2LwaFoUhqqQpGtEn0/dGSbIxMnCT0zZeWYW1JB6w51DVqzVMHuwd+5GICgppK/wASqFnDpVR2ItcQzHID/JJzBju1h9KX8a+fDRCHswwCpOKmhaSEkLShYFXSQFAcAA1+I7YNcFIKJs2QWSlaiuSf/JTF9Fk04NFRsfD55E9eGqr6QuZJrldJLUfQpGt2EP7f3plmWxRME5CgQkoUlSV2BCmKQOwlxRqwm+QAUp4d+xCakjdJIWtvt4cD4flO7Z2cmZKKFUJdOYpSohKqFIzoUlmAdw5p2jNd6dzkZU9BmzpSl3dEvKOqAxcuWdyw+AB5gdvTJiSuYEpVSyTlU1jW9aN5xR7YxCp1SED+oJJylJADKFXBCWI1bnCsM8kbsrdOdtESPCmpa9Z59CVLzypkgTFzkFPSElVCAUqTlUUnKBYvodIDsThzLWUKd0qa3DtjScQgKUUKSBLUGKEfVhSQPdASGQLW5mtYGN4cMhcsESzJmIKUiWAyUSwOJqokscxqTm4iNuKbNYpTGYTq7jnuQsIm4NTUbtpHUrBDK9OJv5fCJGHlNoKvq8bOHgcHBxWI+QEEL7D2d9jL/InyEKFs8fVS/wAifIQozzqjjRfJW/Uz/wBRxgf/ANxO/wAxgfUK+DQT794Bf9oYtQQpjiJv3S3vHl2wPKwy/wChXgT8oZcDW4Q26WTbfPyr+8Ninw1iR9GX/SrwOnd/EcjCrJYJUahhlPq8DdorBG+5Wy8mFOIXTpFZUnMQQhDuQAQVOshxyBgixO88tly+uhThJdWUgIKnSkknKl9OIFNBRbQ2lklolSpReVL6MKCS7pZ5hIDFKlAsjSpLuHHZ6pilFSwsr1zJIr2NyhQYJ8vbcKc81UfOaBo0CKMdvccyuiDJIy1OZwwS7lL5tX4xVI2pMJzBZrppWjMOHEcIq05nPVXbRJHbEgSFVKUqIQkKPVIbMQk016yu8VhyPAtbQEJN0j9ip6tvqfMVEJA0oCLu1noO+PVbYmH3lqIPWBdge4aAAV/cxXiXMYEoVVyOoWL0Itanp49TJmEfZqYA0CDQWNGtDRwERNWigVTNLShJ813h5qkghUwrJLhXAM7c+y0SZW1AkjMlJH8CnNi38RHVJXfKa6MTS3DlHUuQqpymjH3TXRhTTSIMCyt1QyuKn53chQLizkMbkitm9GGF4ggnrU/kX9aRGTIUPuK7cpvw7o8TJmD7iv8ACajw7Bwi36AbFDzO3UyftDVRqA3y5cfgI4O0SzhWjAEu1dKFgSO/xiDOkrFMqj/dL8eFLw0sTP6V9mU/p6vFD0c2gV2veP4n1V9ht55oDZ1U4FiALsKcKmvGJeC3pVmdYz6l1E2sRwPZzgUSibolTBw+U2+ceGRNUfdWTS6TXgLQJ3REbk23FTN0dotJk7yoWUJUWBv1j1eHaXLdoqY6we+UuZJLy+iUFFJlLW7t99JCRStjwDExni8FOTQoWeHVNPhdvKOkrn0yJJLhwpJZmY1ZxQXHCEJuiBGNE7F0nJQZj8I9xcuSUuuZkc5UZlVcXc8AKu1yf6ooN5kIUDlUV+6SpSyVKGVgpqsHAbtrYNEmulakpEzLmJcpUQWsoAi2tr/CStUwnLMl5UqAyKAopQcAMUcPvQo3DmMghaDMc2YFrzStghaZh2LXpRjYW7u/RocQkDQ+uAi62js5eRK0y1JCSLA3U7kjLSoFX/p7qwYddeoof3Ty5R1nR8oljqdRZYGLiMMmX6r6xwH2Uv8AInyEKFgfskfkT5CFGGdU2NE80JoUKPF6k0JoUKIok0JoUKIok0JoUKIok0JoUKIok0JoUKIok0JoUKIok0JoUKIok0JoUKIok0JoUKIok0JoUKIok0JoUKIovYUKFEUX/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9224" name="Picture 8" descr="http://www.mividanueva.org/images/mujersol.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0" y="1542764"/>
            <a:ext cx="2362200" cy="20809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2.bp.blogspot.com/-lku21LMurC8/T18vEuboRyI/AAAAAAAAAUQ/hrJk-JReOo4/s400/lucifer.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789040"/>
            <a:ext cx="2842692" cy="2160240"/>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descr="http://t3.gstatic.com/images?q=tbn:ANd9GcR8uEQPMAnXd4cbUt255lv3J49FZdaOPxcW4MXZx7vn1CQ2CjDlHw"/>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00909" y="3789040"/>
            <a:ext cx="2543175" cy="216024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46339" y="5949280"/>
            <a:ext cx="2696354" cy="830997"/>
          </a:xfrm>
          <a:prstGeom prst="rect">
            <a:avLst/>
          </a:prstGeom>
        </p:spPr>
        <p:txBody>
          <a:bodyPr wrap="square">
            <a:spAutoFit/>
          </a:bodyPr>
          <a:lstStyle/>
          <a:p>
            <a:pPr algn="ctr"/>
            <a:r>
              <a:rPr lang="es-CO" sz="2400" b="1" dirty="0">
                <a:solidFill>
                  <a:srgbClr val="FF0000"/>
                </a:solidFill>
              </a:rPr>
              <a:t>Recuerda, el dragón es Satanás. </a:t>
            </a:r>
            <a:endParaRPr lang="es-CO" sz="2400" b="1" dirty="0">
              <a:solidFill>
                <a:srgbClr val="FF0000"/>
              </a:solidFill>
            </a:endParaRPr>
          </a:p>
        </p:txBody>
      </p:sp>
      <p:sp>
        <p:nvSpPr>
          <p:cNvPr id="7" name="6 Rectángulo"/>
          <p:cNvSpPr/>
          <p:nvPr/>
        </p:nvSpPr>
        <p:spPr>
          <a:xfrm>
            <a:off x="6459343" y="5974777"/>
            <a:ext cx="2516353" cy="830997"/>
          </a:xfrm>
          <a:prstGeom prst="rect">
            <a:avLst/>
          </a:prstGeom>
        </p:spPr>
        <p:txBody>
          <a:bodyPr wrap="square">
            <a:spAutoFit/>
          </a:bodyPr>
          <a:lstStyle/>
          <a:p>
            <a:pPr algn="ctr"/>
            <a:r>
              <a:rPr lang="es-CO" sz="2400" b="1" dirty="0">
                <a:solidFill>
                  <a:srgbClr val="FF0000"/>
                </a:solidFill>
              </a:rPr>
              <a:t>Y la mujer es la iglesia.</a:t>
            </a:r>
          </a:p>
        </p:txBody>
      </p:sp>
    </p:spTree>
    <p:extLst>
      <p:ext uri="{BB962C8B-B14F-4D97-AF65-F5344CB8AC3E}">
        <p14:creationId xmlns:p14="http://schemas.microsoft.com/office/powerpoint/2010/main" val="3453786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ppt_w</p:attrName>
                                        </p:attrNameLst>
                                      </p:cBhvr>
                                      <p:tavLst>
                                        <p:tav tm="0">
                                          <p:val>
                                            <p:fltVal val="0"/>
                                          </p:val>
                                        </p:tav>
                                        <p:tav tm="100000">
                                          <p:val>
                                            <p:strVal val="#ppt_w"/>
                                          </p:val>
                                        </p:tav>
                                      </p:tavLst>
                                    </p:anim>
                                    <p:anim calcmode="lin" valueType="num">
                                      <p:cBhvr>
                                        <p:cTn id="18" dur="1000" fill="hold"/>
                                        <p:tgtEl>
                                          <p:spTgt spid="2"/>
                                        </p:tgtEl>
                                        <p:attrNameLst>
                                          <p:attrName>ppt_h</p:attrName>
                                        </p:attrNameLst>
                                      </p:cBhvr>
                                      <p:tavLst>
                                        <p:tav tm="0">
                                          <p:val>
                                            <p:fltVal val="0"/>
                                          </p:val>
                                        </p:tav>
                                        <p:tav tm="100000">
                                          <p:val>
                                            <p:strVal val="#ppt_h"/>
                                          </p:val>
                                        </p:tav>
                                      </p:tavLst>
                                    </p:anim>
                                    <p:anim calcmode="lin" valueType="num">
                                      <p:cBhvr>
                                        <p:cTn id="19" dur="1000" fill="hold"/>
                                        <p:tgtEl>
                                          <p:spTgt spid="2"/>
                                        </p:tgtEl>
                                        <p:attrNameLst>
                                          <p:attrName>style.rotation</p:attrName>
                                        </p:attrNameLst>
                                      </p:cBhvr>
                                      <p:tavLst>
                                        <p:tav tm="0">
                                          <p:val>
                                            <p:fltVal val="90"/>
                                          </p:val>
                                        </p:tav>
                                        <p:tav tm="100000">
                                          <p:val>
                                            <p:fltVal val="0"/>
                                          </p:val>
                                        </p:tav>
                                      </p:tavLst>
                                    </p:anim>
                                    <p:animEffect transition="in" filter="fade">
                                      <p:cBhvr>
                                        <p:cTn id="20" dur="1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9220"/>
                                        </p:tgtEl>
                                        <p:attrNameLst>
                                          <p:attrName>style.visibility</p:attrName>
                                        </p:attrNameLst>
                                      </p:cBhvr>
                                      <p:to>
                                        <p:strVal val="visible"/>
                                      </p:to>
                                    </p:set>
                                    <p:animEffect transition="in" filter="fade">
                                      <p:cBhvr>
                                        <p:cTn id="25" dur="1000"/>
                                        <p:tgtEl>
                                          <p:spTgt spid="9220"/>
                                        </p:tgtEl>
                                      </p:cBhvr>
                                    </p:animEffect>
                                    <p:anim calcmode="lin" valueType="num">
                                      <p:cBhvr>
                                        <p:cTn id="26" dur="1000" fill="hold"/>
                                        <p:tgtEl>
                                          <p:spTgt spid="9220"/>
                                        </p:tgtEl>
                                        <p:attrNameLst>
                                          <p:attrName>ppt_x</p:attrName>
                                        </p:attrNameLst>
                                      </p:cBhvr>
                                      <p:tavLst>
                                        <p:tav tm="0">
                                          <p:val>
                                            <p:strVal val="#ppt_x"/>
                                          </p:val>
                                        </p:tav>
                                        <p:tav tm="100000">
                                          <p:val>
                                            <p:strVal val="#ppt_x"/>
                                          </p:val>
                                        </p:tav>
                                      </p:tavLst>
                                    </p:anim>
                                    <p:anim calcmode="lin" valueType="num">
                                      <p:cBhvr>
                                        <p:cTn id="27" dur="1000" fill="hold"/>
                                        <p:tgtEl>
                                          <p:spTgt spid="9220"/>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9224"/>
                                        </p:tgtEl>
                                        <p:attrNameLst>
                                          <p:attrName>style.visibility</p:attrName>
                                        </p:attrNameLst>
                                      </p:cBhvr>
                                      <p:to>
                                        <p:strVal val="visible"/>
                                      </p:to>
                                    </p:set>
                                    <p:anim calcmode="lin" valueType="num">
                                      <p:cBhvr>
                                        <p:cTn id="37" dur="1000" fill="hold"/>
                                        <p:tgtEl>
                                          <p:spTgt spid="9224"/>
                                        </p:tgtEl>
                                        <p:attrNameLst>
                                          <p:attrName>ppt_w</p:attrName>
                                        </p:attrNameLst>
                                      </p:cBhvr>
                                      <p:tavLst>
                                        <p:tav tm="0">
                                          <p:val>
                                            <p:fltVal val="0"/>
                                          </p:val>
                                        </p:tav>
                                        <p:tav tm="100000">
                                          <p:val>
                                            <p:strVal val="#ppt_w"/>
                                          </p:val>
                                        </p:tav>
                                      </p:tavLst>
                                    </p:anim>
                                    <p:anim calcmode="lin" valueType="num">
                                      <p:cBhvr>
                                        <p:cTn id="38" dur="1000" fill="hold"/>
                                        <p:tgtEl>
                                          <p:spTgt spid="9224"/>
                                        </p:tgtEl>
                                        <p:attrNameLst>
                                          <p:attrName>ppt_h</p:attrName>
                                        </p:attrNameLst>
                                      </p:cBhvr>
                                      <p:tavLst>
                                        <p:tav tm="0">
                                          <p:val>
                                            <p:fltVal val="0"/>
                                          </p:val>
                                        </p:tav>
                                        <p:tav tm="100000">
                                          <p:val>
                                            <p:strVal val="#ppt_h"/>
                                          </p:val>
                                        </p:tav>
                                      </p:tavLst>
                                    </p:anim>
                                    <p:anim calcmode="lin" valueType="num">
                                      <p:cBhvr>
                                        <p:cTn id="39" dur="1000" fill="hold"/>
                                        <p:tgtEl>
                                          <p:spTgt spid="9224"/>
                                        </p:tgtEl>
                                        <p:attrNameLst>
                                          <p:attrName>style.rotation</p:attrName>
                                        </p:attrNameLst>
                                      </p:cBhvr>
                                      <p:tavLst>
                                        <p:tav tm="0">
                                          <p:val>
                                            <p:fltVal val="90"/>
                                          </p:val>
                                        </p:tav>
                                        <p:tav tm="100000">
                                          <p:val>
                                            <p:fltVal val="0"/>
                                          </p:val>
                                        </p:tav>
                                      </p:tavLst>
                                    </p:anim>
                                    <p:animEffect transition="in" filter="fade">
                                      <p:cBhvr>
                                        <p:cTn id="40" dur="1000"/>
                                        <p:tgtEl>
                                          <p:spTgt spid="9224"/>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nodeType="clickEffect">
                                  <p:stCondLst>
                                    <p:cond delay="0"/>
                                  </p:stCondLst>
                                  <p:childTnLst>
                                    <p:set>
                                      <p:cBhvr>
                                        <p:cTn id="44" dur="1" fill="hold">
                                          <p:stCondLst>
                                            <p:cond delay="0"/>
                                          </p:stCondLst>
                                        </p:cTn>
                                        <p:tgtEl>
                                          <p:spTgt spid="9226"/>
                                        </p:tgtEl>
                                        <p:attrNameLst>
                                          <p:attrName>style.visibility</p:attrName>
                                        </p:attrNameLst>
                                      </p:cBhvr>
                                      <p:to>
                                        <p:strVal val="visible"/>
                                      </p:to>
                                    </p:set>
                                    <p:anim calcmode="lin" valueType="num">
                                      <p:cBhvr>
                                        <p:cTn id="45" dur="1000" fill="hold"/>
                                        <p:tgtEl>
                                          <p:spTgt spid="9226"/>
                                        </p:tgtEl>
                                        <p:attrNameLst>
                                          <p:attrName>ppt_w</p:attrName>
                                        </p:attrNameLst>
                                      </p:cBhvr>
                                      <p:tavLst>
                                        <p:tav tm="0">
                                          <p:val>
                                            <p:fltVal val="0"/>
                                          </p:val>
                                        </p:tav>
                                        <p:tav tm="100000">
                                          <p:val>
                                            <p:strVal val="#ppt_w"/>
                                          </p:val>
                                        </p:tav>
                                      </p:tavLst>
                                    </p:anim>
                                    <p:anim calcmode="lin" valueType="num">
                                      <p:cBhvr>
                                        <p:cTn id="46" dur="1000" fill="hold"/>
                                        <p:tgtEl>
                                          <p:spTgt spid="9226"/>
                                        </p:tgtEl>
                                        <p:attrNameLst>
                                          <p:attrName>ppt_h</p:attrName>
                                        </p:attrNameLst>
                                      </p:cBhvr>
                                      <p:tavLst>
                                        <p:tav tm="0">
                                          <p:val>
                                            <p:fltVal val="0"/>
                                          </p:val>
                                        </p:tav>
                                        <p:tav tm="100000">
                                          <p:val>
                                            <p:strVal val="#ppt_h"/>
                                          </p:val>
                                        </p:tav>
                                      </p:tavLst>
                                    </p:anim>
                                    <p:anim calcmode="lin" valueType="num">
                                      <p:cBhvr>
                                        <p:cTn id="47" dur="1000" fill="hold"/>
                                        <p:tgtEl>
                                          <p:spTgt spid="9226"/>
                                        </p:tgtEl>
                                        <p:attrNameLst>
                                          <p:attrName>style.rotation</p:attrName>
                                        </p:attrNameLst>
                                      </p:cBhvr>
                                      <p:tavLst>
                                        <p:tav tm="0">
                                          <p:val>
                                            <p:fltVal val="90"/>
                                          </p:val>
                                        </p:tav>
                                        <p:tav tm="100000">
                                          <p:val>
                                            <p:fltVal val="0"/>
                                          </p:val>
                                        </p:tav>
                                      </p:tavLst>
                                    </p:anim>
                                    <p:animEffect transition="in" filter="fade">
                                      <p:cBhvr>
                                        <p:cTn id="48" dur="1000"/>
                                        <p:tgtEl>
                                          <p:spTgt spid="9226"/>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fade">
                                      <p:cBhvr>
                                        <p:cTn id="53" dur="1000"/>
                                        <p:tgtEl>
                                          <p:spTgt spid="6"/>
                                        </p:tgtEl>
                                      </p:cBhvr>
                                    </p:animEffect>
                                    <p:anim calcmode="lin" valueType="num">
                                      <p:cBhvr>
                                        <p:cTn id="54" dur="1000" fill="hold"/>
                                        <p:tgtEl>
                                          <p:spTgt spid="6"/>
                                        </p:tgtEl>
                                        <p:attrNameLst>
                                          <p:attrName>ppt_x</p:attrName>
                                        </p:attrNameLst>
                                      </p:cBhvr>
                                      <p:tavLst>
                                        <p:tav tm="0">
                                          <p:val>
                                            <p:strVal val="#ppt_x"/>
                                          </p:val>
                                        </p:tav>
                                        <p:tav tm="100000">
                                          <p:val>
                                            <p:strVal val="#ppt_x"/>
                                          </p:val>
                                        </p:tav>
                                      </p:tavLst>
                                    </p:anim>
                                    <p:anim calcmode="lin" valueType="num">
                                      <p:cBhvr>
                                        <p:cTn id="5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1000"/>
                                        <p:tgtEl>
                                          <p:spTgt spid="7"/>
                                        </p:tgtEl>
                                      </p:cBhvr>
                                    </p:animEffect>
                                    <p:anim calcmode="lin" valueType="num">
                                      <p:cBhvr>
                                        <p:cTn id="61" dur="1000" fill="hold"/>
                                        <p:tgtEl>
                                          <p:spTgt spid="7"/>
                                        </p:tgtEl>
                                        <p:attrNameLst>
                                          <p:attrName>ppt_x</p:attrName>
                                        </p:attrNameLst>
                                      </p:cBhvr>
                                      <p:tavLst>
                                        <p:tav tm="0">
                                          <p:val>
                                            <p:strVal val="#ppt_x"/>
                                          </p:val>
                                        </p:tav>
                                        <p:tav tm="100000">
                                          <p:val>
                                            <p:strVal val="#ppt_x"/>
                                          </p:val>
                                        </p:tav>
                                      </p:tavLst>
                                    </p:anim>
                                    <p:anim calcmode="lin" valueType="num">
                                      <p:cBhvr>
                                        <p:cTn id="6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p:spPr>
        <p:txBody>
          <a:bodyPr>
            <a:normAutofit fontScale="92500" lnSpcReduction="20000"/>
          </a:bodyPr>
          <a:lstStyle/>
          <a:p>
            <a:pPr marL="0" indent="0" algn="ctr">
              <a:buNone/>
            </a:pPr>
            <a:r>
              <a:rPr lang="es-CO" b="1" i="1" u="sng" dirty="0" smtClean="0">
                <a:solidFill>
                  <a:srgbClr val="FF0000"/>
                </a:solidFill>
              </a:rPr>
              <a:t>Este conflicto tiene dos etapas:</a:t>
            </a:r>
            <a:r>
              <a:rPr lang="es-CO" dirty="0" smtClean="0"/>
              <a:t> </a:t>
            </a:r>
          </a:p>
          <a:p>
            <a:pPr>
              <a:buFont typeface="Wingdings" pitchFamily="2" charset="2"/>
              <a:buChar char="Ø"/>
            </a:pPr>
            <a:r>
              <a:rPr lang="es-CO" dirty="0" smtClean="0"/>
              <a:t>Juan </a:t>
            </a:r>
            <a:r>
              <a:rPr lang="es-CO" dirty="0"/>
              <a:t>presenta </a:t>
            </a:r>
            <a:r>
              <a:rPr lang="es-CO" dirty="0" smtClean="0"/>
              <a:t>a brevemente </a:t>
            </a:r>
            <a:r>
              <a:rPr lang="es-CO" dirty="0"/>
              <a:t>la historia del gran conflicto que hubo en el cielo entre Satanás y Cristo, </a:t>
            </a:r>
            <a:r>
              <a:rPr lang="es-CO" i="1" u="sng" dirty="0"/>
              <a:t>desde su origen hasta el momento en que Cristo triunfó en la </a:t>
            </a:r>
            <a:r>
              <a:rPr lang="es-CO" i="1" u="sng" dirty="0" smtClean="0"/>
              <a:t>cruz</a:t>
            </a:r>
            <a:r>
              <a:rPr lang="es-CO" dirty="0" smtClean="0"/>
              <a:t>, cuando </a:t>
            </a:r>
            <a:r>
              <a:rPr lang="es-CO" dirty="0"/>
              <a:t>Satanás fue arrojado definitivamente del cielo a la </a:t>
            </a:r>
            <a:r>
              <a:rPr lang="es-CO" dirty="0" smtClean="0"/>
              <a:t>tierra. y </a:t>
            </a:r>
          </a:p>
          <a:p>
            <a:pPr>
              <a:buFont typeface="Wingdings" pitchFamily="2" charset="2"/>
              <a:buChar char="Ø"/>
            </a:pPr>
            <a:r>
              <a:rPr lang="es-CO" i="1" u="sng" dirty="0"/>
              <a:t>E</a:t>
            </a:r>
            <a:r>
              <a:rPr lang="es-CO" i="1" u="sng" dirty="0" smtClean="0"/>
              <a:t>l </a:t>
            </a:r>
            <a:r>
              <a:rPr lang="es-CO" i="1" u="sng" dirty="0"/>
              <a:t>desarrollo de ese conflicto en la tierra hasta el tiempo del </a:t>
            </a:r>
            <a:r>
              <a:rPr lang="es-CO" i="1" u="sng" dirty="0" smtClean="0"/>
              <a:t>fin</a:t>
            </a:r>
            <a:r>
              <a:rPr lang="es-CO" dirty="0" smtClean="0"/>
              <a:t>. </a:t>
            </a:r>
            <a:r>
              <a:rPr lang="es-CO" dirty="0"/>
              <a:t>P</a:t>
            </a:r>
            <a:r>
              <a:rPr lang="es-CO" dirty="0" smtClean="0"/>
              <a:t>or </a:t>
            </a:r>
            <a:r>
              <a:rPr lang="es-CO" dirty="0"/>
              <a:t>medio del cual esa lucha finalmente termina con </a:t>
            </a:r>
            <a:r>
              <a:rPr lang="es-CO" dirty="0" smtClean="0"/>
              <a:t>éxito. </a:t>
            </a:r>
          </a:p>
          <a:p>
            <a:pPr marL="0" indent="0" algn="ctr">
              <a:buNone/>
            </a:pPr>
            <a:endParaRPr lang="es-CO" dirty="0" smtClean="0"/>
          </a:p>
          <a:p>
            <a:pPr marL="0" indent="0" algn="ctr">
              <a:buNone/>
            </a:pPr>
            <a:r>
              <a:rPr lang="es-CO" dirty="0" smtClean="0"/>
              <a:t>Nota</a:t>
            </a:r>
            <a:r>
              <a:rPr lang="es-CO" dirty="0" smtClean="0"/>
              <a:t>. La Biblia identifica la iglesia de Dios porque «</a:t>
            </a:r>
            <a:r>
              <a:rPr lang="es-CO" i="1" dirty="0" smtClean="0"/>
              <a:t>guardan los </a:t>
            </a:r>
            <a:r>
              <a:rPr lang="es-CO" i="1" dirty="0" smtClean="0"/>
              <a:t>Mandamientos </a:t>
            </a:r>
            <a:r>
              <a:rPr lang="es-CO" i="1" dirty="0" smtClean="0"/>
              <a:t>de Dios</a:t>
            </a:r>
            <a:r>
              <a:rPr lang="es-CO" dirty="0" smtClean="0"/>
              <a:t>». Si tu iglesia no guarda los mandamientos de Dios </a:t>
            </a:r>
            <a:r>
              <a:rPr lang="es-CO" dirty="0" smtClean="0"/>
              <a:t>tal como </a:t>
            </a:r>
            <a:r>
              <a:rPr lang="es-CO" dirty="0" smtClean="0"/>
              <a:t>El los escribió </a:t>
            </a:r>
            <a:r>
              <a:rPr lang="es-CO" dirty="0" smtClean="0"/>
              <a:t>en </a:t>
            </a:r>
            <a:r>
              <a:rPr lang="es-CO" dirty="0" smtClean="0">
                <a:solidFill>
                  <a:srgbClr val="FF0000"/>
                </a:solidFill>
              </a:rPr>
              <a:t>Éxodo </a:t>
            </a:r>
            <a:r>
              <a:rPr lang="es-CO" dirty="0" smtClean="0">
                <a:solidFill>
                  <a:srgbClr val="FF0000"/>
                </a:solidFill>
              </a:rPr>
              <a:t>20:3-17</a:t>
            </a:r>
            <a:r>
              <a:rPr lang="es-CO" dirty="0" smtClean="0"/>
              <a:t>, no puede ser la iglesia de </a:t>
            </a:r>
            <a:r>
              <a:rPr lang="es-CO" dirty="0" smtClean="0"/>
              <a:t>Dios</a:t>
            </a:r>
            <a:r>
              <a:rPr lang="es-CO" dirty="0" smtClean="0"/>
              <a:t>, aléjate de ella.</a:t>
            </a:r>
            <a:r>
              <a:rPr lang="es-CO" dirty="0" smtClean="0"/>
              <a:t> </a:t>
            </a:r>
            <a:endParaRPr lang="es-CO" dirty="0"/>
          </a:p>
        </p:txBody>
      </p:sp>
    </p:spTree>
    <p:extLst>
      <p:ext uri="{BB962C8B-B14F-4D97-AF65-F5344CB8AC3E}">
        <p14:creationId xmlns:p14="http://schemas.microsoft.com/office/powerpoint/2010/main" val="620629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1)">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240360"/>
          </a:xfrm>
        </p:spPr>
        <p:txBody>
          <a:bodyPr>
            <a:normAutofit fontScale="92500" lnSpcReduction="10000"/>
          </a:bodyPr>
          <a:lstStyle/>
          <a:p>
            <a:pPr marL="0" indent="0" algn="ctr">
              <a:buNone/>
            </a:pPr>
            <a:r>
              <a:rPr lang="es-CO" sz="3600" i="1" u="sng" dirty="0" smtClean="0">
                <a:solidFill>
                  <a:srgbClr val="FF0000"/>
                </a:solidFill>
              </a:rPr>
              <a:t>¿Cuál será el fin de Satanás y sus ángeles con todos los que les hayan obedecido?</a:t>
            </a:r>
            <a:endParaRPr lang="es-CO" sz="2400" i="1" u="sng" dirty="0" smtClean="0">
              <a:solidFill>
                <a:srgbClr val="FF0000"/>
              </a:solidFill>
            </a:endParaRPr>
          </a:p>
          <a:p>
            <a:endParaRPr lang="es-CO" dirty="0" smtClean="0"/>
          </a:p>
          <a:p>
            <a:r>
              <a:rPr lang="es-CO" dirty="0" smtClean="0">
                <a:solidFill>
                  <a:srgbClr val="FF0000"/>
                </a:solidFill>
              </a:rPr>
              <a:t>Apoc.20:9,10</a:t>
            </a:r>
            <a:r>
              <a:rPr lang="es-CO" dirty="0" smtClean="0"/>
              <a:t>.</a:t>
            </a:r>
            <a:r>
              <a:rPr lang="es-CO" b="1" baseline="30000" dirty="0"/>
              <a:t> </a:t>
            </a:r>
            <a:r>
              <a:rPr lang="es-CO" dirty="0" smtClean="0"/>
              <a:t>Y </a:t>
            </a:r>
            <a:r>
              <a:rPr lang="es-CO" dirty="0"/>
              <a:t>subieron sobre la anchura de la tierra, y rodearon el campamento de los santos y la ciudad amada; </a:t>
            </a:r>
            <a:r>
              <a:rPr lang="es-CO" i="1" u="sng" dirty="0"/>
              <a:t>y de Dios descendió fuego del cielo, y los consumió</a:t>
            </a:r>
            <a:r>
              <a:rPr lang="es-CO" dirty="0"/>
              <a:t>. </a:t>
            </a:r>
            <a:endParaRPr lang="es-CO" dirty="0" smtClean="0"/>
          </a:p>
        </p:txBody>
      </p:sp>
      <p:sp>
        <p:nvSpPr>
          <p:cNvPr id="2" name="1 Rectángulo"/>
          <p:cNvSpPr/>
          <p:nvPr/>
        </p:nvSpPr>
        <p:spPr>
          <a:xfrm>
            <a:off x="395536" y="4029165"/>
            <a:ext cx="4824536" cy="2677656"/>
          </a:xfrm>
          <a:prstGeom prst="rect">
            <a:avLst/>
          </a:prstGeom>
        </p:spPr>
        <p:txBody>
          <a:bodyPr wrap="square">
            <a:spAutoFit/>
          </a:bodyPr>
          <a:lstStyle/>
          <a:p>
            <a:r>
              <a:rPr lang="es-CO" sz="2800" baseline="30000" dirty="0"/>
              <a:t>10 </a:t>
            </a:r>
            <a:r>
              <a:rPr lang="es-CO" sz="2800" i="1" u="sng" dirty="0"/>
              <a:t>Y el diablo que los engañaba fue lanzado en el lago de fuego y azufre, donde estaban la bestia y el falso profeta; y serán atormentados día y noche por los siglos de los siglos</a:t>
            </a:r>
            <a:r>
              <a:rPr lang="es-CO" sz="2800" dirty="0"/>
              <a:t>..</a:t>
            </a:r>
          </a:p>
        </p:txBody>
      </p:sp>
      <p:sp>
        <p:nvSpPr>
          <p:cNvPr id="4" name="AutoShape 2" descr="data:image/jpeg;base64,/9j/4AAQSkZJRgABAQAAAQABAAD/2wCEAAkGBhQSERUUExQVFRUWFxoXFxgYFxUYGBgbHRsVFxgaGBgYHSYeHBojGRUXHy8gJCcpLCwsGR4xNTAqNSYrLCkBCQoKDgwOGg8PGiwkHyUsLDQ1LCwsLSwsLy8qLSwsLCwsKSwsLCwwLCwsLCwsLCwsLCwsLCwsLCwsLCksLCwsLP/AABEIAMIBAwMBIgACEQEDEQH/xAAcAAABBQEBAQAAAAAAAAAAAAAEAAIDBQYBBwj/xABAEAABAwIDBQYEBAUDAgcAAAABAgMRACEEEjEFIkFRYQYTcYGRoTKxwfAUI0LRB1Ji4fEzcoJjohUWFySSwuL/xAAbAQACAwEBAQAAAAAAAAAAAAADBAECBQAGB//EADYRAAIBAgQDBgYBAwUBAQAAAAECAAMRBBIhMUFR8BMiYXGBoTKRscHR4fEFFDMjNEJScmIV/9oADAMBAAIRAxEAPwDyOlSpwFdJAvOJpKrqBT1JvVby4XSNIpqhU+SmqbqAZYpIaVPUimkVa8GVtOUqUU5KamQBeNpU7LTa6cRaKlXa5XTrRUq7FcFdOtHpTUiEUkptRLTVCZrRpKd4M6ioKNxSaEKashuIOqlmtG09Ipqali9WMoo4yRpuuPJqdoWpryKDm1jZTuwIiuhHWnOCo6MImRYx/d9RXMnUVwiuRXSD5R3d9RSCOtdUiBTK6SRbhERSpCnKTFTK24xtKlSrpEVOTXBpUjGtQYRRciSNNyfI0lp08KkbWBHpUjgk0InWOBBl03ibamn/AIepUJiiltyBH2aAz2Mdp0Aw8ZUON/WoFJ0q0fYigXRpRke8UrUcu8GjWpSmE/fSuBq8cyKcs/ICiExZVsDeRK0riBcVJwNRo1qYMjURwRrTE61PbUaGahy1wMll2tOxauIFSUmk1152XUQhKLUYG4iomWLA86OdRuDn/ilHbW02aNElSfCVGLVfwqAJgeNPeNMyHKT1pldBMtzdiYxtNSnnUaNelEFEEDpUkyqLcSVipcWLVG3rRuPY9tf3pYmzCaKUy1JrcJUKIqEpqV1NJs86ZB0maRmNjH93YUOE1J3nLSpsOm46/vXXtLBRUIAkTydOgioaIWv4hzqJCPSpB0g6i3bScKYAPOuKVNPdcki2lMIqRKtyE5SpUqmDjki3nT2tDXQi1OSmKoTGEQiTNIkgcfs0Th0yT0H7Chjz409pUUFheP0yFI64Q5tFpsfCpFuEaSKBaVyo1qADJ9TS7LaaFJs4sNPGOLgcEfqoF/DGPWktRSoGRrworvUqGsGrAFNtpXu1gQ/xD3lW0q4J51G6IM/epojEtZTHOoXzePGmVN9Zl1FKgqeESSD4gX+/SoFIvSSYNSgwZF6vtFz3xrONiKaRBp6VzPI+3GpGUZj5VF7S4XNYCMDUpHOT9+1cbqRswk+P9vrSCL+NVvL5diJa4Yjux6/Om4nFbvjpQy3YQnz+tQLMx4UuEubmab4kqoRd7CQO002H3yFSO8uVRgSKaG0yGGpnE8KIZEkTzqECiWBbqCD9+lQxl6I1j8M1vgcJ+tWeLVmJ5affpQSlQoHqD8jU2OchRjQmaVa7MJr0iKVNhwuJXuM3oZJ3qscQ1qedV6kxemENxMuvTyNOQJpy1ERFqf3d55VGs6Cr7wRGUTimr/fjSSYBqVhVleFDqmpHKVYBQGHGIc66jjXF6CnN6EVMGN7SKlXa5VoOWXcVws1fDZ3Son8AQNKzhiATaesf+mkC8o8t4qVzDmjBhJJMff3FccaMTr9iidpfaKjCkKSwgKTcTzpzz0mbwDboKSEmdKcpgkR61e4vrFQrFSFibEhVpIuPr9KFWaJYYJBjzqLupJHWrAi5lKisVBtJHVlYSY0tUGI1o7BJBlMRx9I/aglXnxrlOtp1ZbqGJ3+0h41Im5FNKbeGtSNjd86uYso1kakQamYMKBvT3kWB48acpg5ZqpYEQy0yrEjhrOPsmJ6TUuEZ3ZqNCyUwdLEdBMfOpV2bib8Y4CTHvQ2va0Zp5cxe3D3keOcBNqY+iEp8KhfXJv0okJlKfCPc1a2UCBLdoz9cYKb1xsEXjSx8xUpRBPHhTc275z7RRLwBWx1jUptUrK4mmFP35V1ItVTrJTQwjDjMTNEY5EpSryNR7KTKj0BNS4l3VIvHzpdvj0mlTUdgS3GDqxUJHPQfvQLyyTc1K4k/fyqICmEAEzqzs2hkjIufDjUbieXlUy0wNJtHgTekpAsLzH1qbyCulo1IyjxH0qLEphRqZaSpP30FQuXvygVKylTa042LGuuCBHO9Obb56U58XPtU31lQndvByKVS5DyNKpuJXs56MMLfyoZ3CS6AdAJ8Te1X7xQggnQi/v8AfnVNtHaCVqBToP715ak7MdOU+h58/CV2LwYSSB9gx9RQDgvHSrBx0FRPGPlwoR7WToRI5nT2rQpk8YrWtwg2Gwkq6WqYYCFxw16x9n2p+HeI+ERrc31P0FcKlGSSdOFp9KIWa8WVECjTW8BbayFYIg5p8jp5VApCQqZEX9fuaWJNyKEEkDQXptVvreY9WqFOUDb8w/DiDOv1mozhAZpjSpbJFiI9taIwJJUmTqCDfjoPeoNxcwilXyqR0dIKpiDTg1ANqMIHeEKtby4U1zD+dRn5yewGpEF4ARwo5tEoMW/xTGWxN6cpEe4qrNeEpJl1MCSmxi9o+/amKkn2+oojJr986agQoT5UQNFjT2EEeYJI8APlRuIZyqQByn0AP70MV/Oi8Y8CZHC0+IipJJIlKaoFY8biQFE+o9v8U1eDJExxonD4jLeBb3ox3aCQDImeoBFULsDYCMrRpOt3a0qAyb24U4t7o++dGvbUCrd3E8Zv8qFLojlHDx5VYMx3EC6UlNla8WCdKCT0pinCD46/P61ImwmDciuqTfT7tXcbytjlAB2+8c03nJt93qB7DZTAFSKSbFJjqOdEtLJvqb34m0TUXK6wuQVBlI15wEYczMan2H+KYLk2mIirhtMfpk356Rep2sKkicpE8devC9VNa24hRgQdAZSlqYtxJ9h9a4jCSK0acEJgRIt7T8hUBwNgqLH9x9aGMRDH+na3Osp/w1h6en+aIYwQtPI+0UcvCADw/tTkpgVBrEjSFp4NVPeEDKE0qkWkTpSqLwhXwEnG3yRBBIjifvlQze1ZFgAZ8vvWoUMIJgEaDQk/PxolOz9ABB1B4GpyU14QC1cQ43v5RrL6idSBqSLdKe2QVDnOuv2KGcQUkC8K/wAmimWzMjl8q5gN51NmJsd7ydlg758ABxtJn75VPg8GFZpkxHGL8YpiHYUTeCAZ8wB86mw2KhX9JjyI0+RpZi1jaPoEBF/GA7QwYSsGFFMXMAgHgfCPlQWLZR+kE+QAHHh1rQPkFOY8b6+cacqpcVA5gmfDoIo1GoTaKYqiq3PAwDDI4dLzrrFOfMDd5n5ilizvDhwnp9zUHe70X4+5t8qcAvrMlmCDJ6XjlOE3n/IgfKi8NiT96UKU38v3qbDGdPD5VVgLS9JiG3hhck6DxE/vUPe624n6U1zE70RcCo0rsT4/IUMLGWq66GO78XtwoUpkk8r+9SuAcFA+Rt61EjEG8cRB9TRVFtonUfNo0YUyD4/vTk6R41Mps/yzcxwmnt4ZRuEqtc208Z4VJYSopG8hCoSOuvyqbaLULtxSPepRspaiIBjwMa86T7JzoB0IIHKATp4VTML6HnD9m2Qgjl17waDM8v708I18Y+f7USrCb0i+sjTT286IbwfNKj47t/H1qrOJdKJJkLDIKBPA2P0qNbMGek/TSrXB4dJmUm5ixHuZj/NDYhiCCBundBmYJix++dBFTvER1qXcGkHXhAlBUL3+WsWq92Ds9LnwInU3sSNAL8bgxUuxkoOFhShnQXEgbp1MGRrYHWrLZeKKWyAIATlPM8QZPMH5UrXrHKw43lqQNwVtAMJs8F1aVCJsQYBEjT51cYLZYD3dBskZc0kWIyKHHkoAedVmwnStSFKmUOJUrUbpStPK0E1eYrGp/EZgQEtskKPHeJIka6gGlamYsVvw95Naqw+Ee3OU23cEW2kLNjnIBIuqc3/aZt0ihNqSnNY7sDwJRmSSOF0kefSrbb2MbcwLKgIhQEEn9JUkA24pRr1qiw2IW42slE94oJ4TG+iw/wBx9U8qLTBIueBI9/5k06py69eMP/AoUzmEqsJjUn4TfhUQ2elRgAjjz8Ks8NsxX4XIDJVmy380qsJBuJF6ds7ENhTmcE92gboP6Rng70zEKF6FnNjY31hxXtwmeXg0AkT8qVbdt5hYzAGD/UBpbSOlKu7duR69J39wv/X6TyROAWN6OEakdKs8M4uQCkA+P3wrYq7PI7tUASDbS+hj3ozZvZlDiAUqlS92CkQmJkzykG46UycctTS0TSjTw4zhjMDicEoxKQPM+4nX96WGw6w1nJgamQJ4dK3mzsKy4pn+YoJUCkQDuTPWCaXbTYzaMGrucqcoSrLa6Qd4CBah/wB73lpkbn72ku1JGuL3sZh+7UJSowrIQUkQRAnl5zUCcSQiCQRAPmZ99auu0qELaYWTClMzIP6oVBPmCPCsvszDfinWmgEpKjClngOJ8kifGn6QDpmbTn4Wi9fElGCga/WajEbOVA9ra2P0mqraeHLYmNLTXru12mEBhTRQpAzFRJEkJRIHgbgmss5icMrHgKQCy6bAxYkHra4+dIJWdDYi/HSNCumIRjlI09/3wnmrzC1AEA6T86gCVJkKFyIA5fFc+deyMbLwTSHy4gKzrUpOX9KIhA+LUCb1hU4hHe5XG0wrKpJgEnfzASOJTCT0p6jjO0uANpmvh1Pe7wPjtKZllWQmLGBPsfeutbLUkTN5J+tej9vGsKnBqOGS2hYUDHEjNfLz+KYmgsf3DbMWzJaQlMC0lGZee0kwRe10zxoYxBYXFtz7Q9MUjYMrX+ms82ZGdzKOEk+VWTmAMwAfQ8QPrXexAQcekOkJSQrMTyykmOpgDzrbYjFtNqzBSJOKtfMlDO7r0IzJ8KPXqMjhRygsKUZDmBJuf4nn+H2ecxJkRe8xqPpTBs4hca6x6g/WtrjtrNBJSgoJKiN1K5yBVo4XGU+XkYcPimVpvlCrhNoghRUD5iB60H+5qAXKxtcJQawEyYwbpBsoQJ3ZtMRp407D4Z5ZCd8k2vmvyHma1SH1JCig3JQlaYElJUFTrJuOXCiCcqyU3KQSYSZEXmDfnwrjim4CX/saQYgsdPeY/DYJ1JhWeLTcxxmfX2qV7AOyQCSlO8NTBtMDgbmrZzaSgJDUzljdSSSkknhMH6UIxt5aFZo3QSSITJBz2uL68aIHqE3AEoadBVyXPXV4MhpwEA5sxhVydLj5xRaNkOEStausqJ5Xk+FPx+2FPw6Y3RkgJbScoIVG6B9k1xvbSnLFRAPT+1Uc1Nx6w1JaQ0f01k7WEcSN0qCRqSQfaKCxGzXcuUkQomDbUBR1if0Vcv4hHdoKHJVlOYTxk9OVR7IxyCqFpzwDIz5RmkiQYPC/lQVqPYtaEqUk0QXgrQKG1ZXBlXJIgXkAcuYtUo2o4EgF2cw4JF9IvE8PaosQxuAIEJECc86WHLiBQeI2a4lAUSFBQBEKmLRpNr/OrhVf4j9INiU+FZYYfabiTuqIzC+6m/qPCoH8asKKisgq1POJi4NDbOwsgKUFXuADwozbbaSlJQFJyiCFDUiTNibaCuyqHsJ2Zmp5yIIvHrKEpKyUpMgWgXnTxJoVrFLSsAKIg2N7ZiTbzJNTLUgzlta/LU8/CpcPhg4pZSCrdKj5eI09aMCADcRcjNbKYzD7ZfcISp50gab6rCZMXqNnEuyVZlbySk3Nxyk8Jq22QMIj4+9mCkiEm5BEzAFpnXhQmHS2pxY73KlJATmQCSIngoAXtXG1zYaSKeQKoYm8axt3EJSEhwgJAAEaAWHDlSqdbbc/6oP/AB//AFSqucf9faE7Cl/2l3g+1jRYUmCTnCswIEbuWPYelC7P7SqQpaU3SpMo1soa3B5yazGzsAcqhKDMfqT85JjrVg22BG6AOizPKZiPKgthqS3A1l6dV3UFxa+p36/cvW9rIQ4lwLKVEqzwlW7I8I1t6UPt/bBdBCrjSSfPiJHGolYNCtEqJgEmUxEwfpQeMeBYcKBACkiD/wASIHO9CRFLAiFc2BvbY/mVG1sUpLbSI+HMQbzBJMHppVh2KwaQl11ZAKEjJeJUVp/+s+tLaGzg6kKzx3TWhEzGYwKv9hKbRgkTHw70jmbzIpmtXC0bKNSf3M+nhmOIzNsBp7CafCsMOYMpW4mQnIhOYSUkAGeIMCvNC8pAYvP5smfiCgog+RHuTWmRiu7SYiQsmJ/Tmg/Wq3HbDbS2CtX8ziesEHKZtcGJpWgwQ2bj+/zGqtAgEp1tp7GPWoqB3lCQRquD430iqENrKoUCShSQLHlmBt1ArXu4ZtlaWxlWFzkzQoAwbST92oVzZJRhFYxIJCXGg4EmSkBLiVL1mArJw58jRqD3uFG+0jEZLBnNhx6+XpBMQ26WwlXwExwGh4E3GlBYxhQSuTO4YvMbv7CK0y8KpxvMbhXPhI1nwqjdwIQUAyqcxtNwI+l6pSq3jL0V11vpveZfCoKMSQk3EwRB4WPqRW1wuFD2HcSVAuGMstrMATNwCAeM0BjcChBEoCVKEgyLgX1m8RRmyGkFCwgGRA+KNQeFGxFbOoYcLRTDYXsSyX3J4+3yjNm9n0pcTnOUSElQniEydJ/UKBw6JUpFgYUQrQQDEwdL8D71e4JEMhREnWJNpNotyipdvbKVhsM0sZgXTcBR0mLCOI3vOgCqS1jrwhiBTAsbeHp+BMliXVBSJUn4iDlUk6AHXSDNj40U0/nBBU4SeJAURFwbnnE+FMw7vepQneK0XkkEAAwIBTyqd3BkDS/OxnXpammI2OhgaedrtckHr5zjTywkJLymwAAM4sASUm14EdONPY2WhwZg82lSVgZVTM2lUZYykE29qpMY8pWUZdSBYRoZ4DWisBisqifzRJJlJVawF+ZHPwq7UyBcHX0gFrgtltpL5vYeckSyoCM0ZkjgQTl/anHs80lJUo5AkScqidL6FA+dLA4vuytWdRzpAVmSlZIsb554pFU+2dphZKG5k9AB6Ck1FR2sGNo9Vy0xmZR4eMkweDCmG1hd1LKcsG28lIvxnN7U87NKYXZSVJLh1kJCnGyoc95EmJtTNl4VBw5JzykZhAFyMxjXmB6URgH21vN760pQhYQTqTMaaaKJjmKMzWzW4Xi6g5VvubfiP2ThQ6wnKlJJdKSZAsVq5nlVrtHY6UoUG1IWgKSLOJkWRmEHqFXqp2EgMvqa7zMicw3Ym+o1ykaweRioXWz3oaCsyFELUZ1iCq8Tw5caEykubHTf0l6bsEBIO1reO3X0l9jQiUFtjIEICLuNqBgATeL2qo2ijMcsJlUxvo1tayo41oG/wziIJKVCxEaWBmYHOh39iYMFs97xj4VQCeJIX40Gm9jdh184w57mVdvEH8GZc7HWla0oKVFK1JlLib5byDm5KBHnyNF4fEvMAkalJCgci5SSNZnias8JsVguPEuJCAoBMgyd1JzQBpJUPKm7X7NsJaJbxDZVaEpDgJNuYifamDXVmAPhw5+sVWkUU2BvrwPD0mVbfUoZiqAcxtbiTwp5ZjRd+l596m2Hgye9zOpbklMHPcKEq+HgYAvyo5/vO8KA+0pJypzRa+edUyIy3PUUyz2YhevaLU1LKC4PXrKcLXwKvKf3pVqu4y7ufBqgATz/AO2lQf7nwhxhdNzMQ0pKiAklu2s5iedwBarfZyClwjvTFtBumdc3HlQ20NjnDAKJzZtBBAFhrB1vUmAUhdwqFgARz6jwgetNVGDrddonRDU3CuLMNd/wbT0Ps9shC1AAZlmBAPxA6xNUWJ2Slt7E4ZeU5XZBEckGx06etS7B7UdwuVI70i4CiYBHLlB5VaYjtZhX3u9dwaiopyH845YkHQp6c+NZKU3TMSZoPUY1QQLrbbT7mZf8N+YUZhlcBBjlI04SQYmrrZre64ytEyqE6AKSoJAA6zyrn/gzeIdeU242ynMnIlwqngddIkR5Udjtgud0SlSd2D3iFoVlIIKTAM/FHCqVKqmyk8vTbWH7ovwPI8fCO2hst38K5mbFsqUBaE2ygSSRvEmdedYPaW0XC2lK05Sk+oMDQ+Arc7T7WZjleLzZAglORaSeJyKAI8M1Z3aRadAh1Kr6KlB05EFI9aNhmKkZx6xd0LoQWyty4dCd2k4l9lbrcEtJ7xWlrgQR1lX/AMaG2MhbjSkiSSbhJTmIIvCDdVuIFQYDDqQTASsEqSUneSoAkQQDeOHrV9g2cLlQhTZbWAAVKMZiIuVpSY0Fim3OiuRTTKNdZVe0d87DS3CTdk9jKS4tF1NhCiATvaERy+IjhxNGHarMoK0lJQFBMgiAYm6TfTUg8aP2dtxGFJsrMRH5glJ47q94HQXiKptp7TQqy2EoMznTaU8bJ3T0IpFr1Wub/T+Y0F1tbu6W65CS4hWGdUhYcJKJj4FWMTZRSSLVB2UwyXVFpMBQWsE6GN+POSDVfikYdSglK4nLBmU7xy8gbU7YmH/D4oKSsKQCnPcRlnUG+g4cb8qKKY7Mrc+F+vGUckarb0360no+A2cllAAbSuABDioJgcIkcKC7XdqAGCHMKBlEIVc5TwiU9Kzo28lKlBGKGQqJCTJSASTEAqHtVR2oxzkNh1vKhS0nOmwUkkWlJiCJ660LD06wfKbWPgL++sWNJB33NyNtSPvaVewXGi8sKFiqBfRMKOvOYv061oj2dbdUkMrCiolMTcbqjx8Bxql7OgNYooFw4E5QoC8q0kwRY620NeoNbDS404tKSFtJKkAQCVZVWsSDa0g8qYxJbtQKfEfblJWsKVOz6G58t9JgR2IPeqtKEKSbzF0rtNgTmg6xRj+zVIagNpAUCArKmJIOhSomZHKrNYVg8Oha1OBRMOQbAnlYgwOOlqA2wC0ywpwwXXy4qCknIpUxlEz8eh420pcValRhc3F7fKER1A0tr85kF7V7pjTMpxRF4iE6nnqT6VXbMaW64IEDMCpQGg+9KJ7T/lLW2R/prcSBlKYBWo6G4m3tVx2AYccCQ2hspQvM8txMpE/CgGPiIE8gOsVsNalSapb1PXRmcaxeoqs2gF7ddWmsZ7L4dLSnRnQyiQ5J3ipUAHTqOFZtaMI064DnLYXlSeYyoV/LrIUZtwrddr9sp/CqwoaSnvUiSm4uTBHDVHtWJ7UYtlxhZThghRlWdDh+O1yiI4aCKzaJDgd4m/p9Y6jVipfLoNtQdPHjGdmy06txalZQCUt2BURmJJPKYHp622I7PtqbOIDiApvOooJgqTHCD8RVHIRNY3ZakZAEuFKgAMqhEq1VBFomYkz4UUt9wJ3g5Ef1FOnO4BijvSPaEqfSGp1M1IEtrvwlrh0pzqKlJCcojMoCSRPHkIHjUTmGzG7rabhXxIJt/wAgKo39rg7pSokc7+ZNLBYzKlRSYOZIiZFyZsRyq3YMNZc4kMcoa4mtwmzyvBYt/OmWkqUAMu8EjUXngYqixjLykmRORKCuIy7xAvXW+1LpS4yrKAqUkBPingfpUmFbS5YkAwBxkQI9+vOqhTT1I+85S9XN3/T63kDnZ11DHeoaUoOAKBCDbQcOFuNBYcOgwUExySq3mNK2S3CcA0lK1BSVrSAFEnVU2IEAkA8aoMbiltq/LdAWYkib6i4jrU06zNdTbcwXZELnvbwHn485V94OLYn/AHK/elVk32kfAgrSo84F/elRc1TkPmfxBZFOpaUG0dsl8grGggVFggmQYNjVYyomAONq1exdglfxLHCyQT5GnKuSilthM7DNUxVTNufSP2NiMynZggQY57xTb29atXGWiIzLbi+iSPoauNk9iWA0HS4oOhKs6YBBCkqBA0+ExeqQYNte6pR/pJgnhaJFqyndGa6k9aTbw12Qqw1HpBjiilQAdQoG03Hr/mpHdquREJMyDlMyPIzVPicJleSCbC515x6dauvwKVKSExcgcfCaI6otidfSTTNR8w2t43kz233RCV/mAD9SUqt/yEms9jdoJU5PdpTlMnLKZ8hYXvpW67Y7PQjAtvIak5glRAMXzAk8NUxIrzv8GciliwNr854cxRMKqWzWtEsRVzaINr305S1wjTThy5lJJtA3rXPStRjmHcOruUrQ8MoKWnU70f0qM5Va2CvWqDsphgnEBxc5UQRCQqCUxJGabTNp0rR9vdkodW2pDirIAsk3AsDGt4PP6kVbKXyk6fP9yyMxIAXXXw28ZlfxKEPEFT+FUeChmAPKN0keINX2DeX3biQGMQhQupBUlaD/ADZVAAHy6TWYyLYE98spGqSTpwAF0+tWWyMWlw5yMP0BSptXhnQRfje1WrU7rcajr195FIsGs2+9rx3ZrYiMXilsOL7owRmKZE71o4Hzol3shlViM7hz4ctpAZUPzCokJgwYNvXhWu7EMMDELcUEBSmwmFrkZgURlJJ1CTJJmw5mh8f2dH4vFOlCmmVoG6ZKCYlRzJNoVJBAMGIipeqCl1ax/i8A2YVSrjq/Qma7P7G74nvW840zFRSrXWUxPnNNX2eK8KtXeOBKb5DJQlWdIABmNbmRatB2PxhaccZWdwrJQo3BSpUJJBuJM3jhXpOG2U33C2lBKpGZXEGZym+mlL0mqvWYcBqPTh6zsTVSmPh36Pyni/ZLBuDGNO93ILGa5QSJK0yEyYkggA3idK9dwO1nMkZR0N9PUj0NeTuvFvEd1mgoUoSOZJII65VGANVLSL16Khk9wkqTlcSkZh9DE7w0J4xS+IrOGDqbXHtK1aKWCk3vKLtqwt1vLlFljKEzvKuEi55xWU22+UOsogksRZYKdACOV923UVtsdje8yZxHdrC5B3lZZyieN4PlFZfaGAexWKU6n8pMlHelJVFjomBvZSRJtfjauwzqdztf364Q+VkHw/fjw/c8/wC0OK711auKlBR8wDJ6mSa9V7Of+2wLTSAgnLmXciVKucxsOMX5Cgl/wlQe7KXeMrKjJWNTFrHh933KdihKDGX1B6SL0bGVxVprTpgkDf02idLIlQ1Km5mCxWIQd/KtsqOZJSd3dSRa0azMzrwp2yOzDq8NOVpSVKUUpWBnKTJGYg+NpmIrRdpOx+RpCUAG4QonUBRzGCOATIFv7dbWhrDlKllCkqtAAKkxaY0PAkQbSImlqpekMimx8fDlNJqwqKrUtfmZ5kdllJWS2YS6tJIzQkg6WkQOVQrIzylxaFaW/cEGIitfhu0acIXVBMpcWlakpVYRAMDW4uZoRW1MLiJKmco/U4E5cp65BveNOivUvcqSOf6MkKV7jADrwtKxvbGIQjcWFJAG6pKFpM8gsGOdqGVt5Tikh1hokEmzfdqJg6lMSBMit7sr+HzOIwiy0+FlQOUxZBFtBwnpIFYdrstiWXUhW+kH9KswGvA6aURTTtmYAE7cCYHOtSrZPXowXH7QaUZSzkKfjhSjmsRJk2MmimsTgVDeQ8hUXym3XUqNV228Mpp1SCCDxkEGdDY8jPpVe0FA85089PemhTDKNT8zA1KhV7TbdnWGl96Fu92EqGTMFXEAXIEDz/arXDdks4Km1NOdUqBoDsz2ZcdbWuN4yeJBgyYibx9OlQ7GfTJUJbVPUH1rKrA3LKTNVKjHuh9eRG30hbvYh0knuFeh/elVkNvf9ZvzKZ96VCFap4wZVif+Hyni2Q1d7OactvFI5yq/lNa3C7HwpNwUqmR/L5R+1H4/s3iCkHDlMRvbwBnmJE+tatX+oKxC2t5zNpYEUCWdvlKjCYtQGUlajxO9p0qqxD+VZMW56RIBjw61do7IY83yQBcyW5/ehMTsdecNKSpKlLg7pUQCArQXJyxYdKEjIGvcHyj5rB0sulpTOY7vcSnMAJSUa/7gDPnWxwu0Q2kZi0VAHqbTBnqAD515qpKmXylUhSFFJ1kEGNDfhWx2fszOBlXJUNCkgkHXjpRcZRQKt9rRXAYo1C997zS4TtIj8Ilpbib5oEbwBUVCeE3rI7cx6CCkHOTcyABYzqbwb8fSitobJW2gqOSNfiBtMaeNqpcTspO6A6hKokghc9P0x70OglPNnvC1mKIVQDX78pC3td5CCQtQEgRaIjTTgAPSmf8AmR4mS4r1/tVg1sZSxkCkkiSTeDeI01q0wHYNRTvNOEnQiCB6E268KZeth01e0U7LEkgK1h4mZLGY3vDBMx4kjnrpUXemTA9P7CvTdgfwyQ2oOLVmIFkqAI4zas1247MIaeK2yEpVctmQRwJH9J1qlH+oUKlTsk+cWqUKlixNzxA5ecf2cb3cxJFrST6etbXZuMBSUkxIjj9DXm2xnHJy2jhNh5GL1psAtXG0eh+lJY2jdiSZsYeor0wljaX/AGjwKl5VtrWXArOlIyFKjmBUCrLmSk8icsnSimu3IQFgykLw4EL1CkrxCSB45kCocFiFKTkmJ4wL8tazfaTAOB8kgqypESBO8LG1jryGlL4dyxyMeG/Ho/mUqYZRoRfjb7y77F7HaKxisQpN0gobEwFFKAVLiIFiMokeNeirIeHwpWj/AKat70tPhXmOysWlKG0zO6OUm06cK1Oy9t90FFMaTpf34VFXEtfK47vh+4CtgjbOhu3XKWG3MKlholLbhSq28AfWYUKyPY7aYU1iWbKdeeSWRcEmNTySlCc08p1tM+3e1rWOSMOFLicyxkUZCRPQ9ddLVWbLx/4LFvrWwhQWsIBSMuQApkpSokBKgOf6RR0VNdCLjbbq8GqVTTtub335fieh4Ts26FAOFJA4iQeuo9r0aw1kUSBnEwSFhUAc72Plxpmze1La2wRJMkFNgdT8PA8rkaVW47tJhs8vMOtqB+OAPMqSRNQaeHUA0m73I/TY9conbEVGIdfl+LiaXFpQ6mFAmb+kxfwNZrbWzWwkzKRF8xCgOsTYdb1Z4ZDL12XiekmR5HerK9uMIpsoSXYKgSkXMwQDY6CDr40PEPVrHv0x/wCgQfprLYNMtQJmI8CDPPNsBtS1BIAGaAQUiYFiAeF+FWvZ/HIbQls90ZkkKTP6jaT70FjexzrriWhIWUlQJkAhISLcbyD4GdKze1diYhlf5qFJPsfA06q0qqinn15cZpVK5puWC3nquzduNoRDaQOG4cgB105So2njwozYuLdU8nOlOW5SqRfiJCVQrhqnjXkOG22pMBaQsJ0ndNupFXuy+2SWVZkpWgkAG89dZkjWxmhPg6i6jWR2tCoptoTzvPQO07SHnUF/DhYKSArLpCiRB10Vzqk2d2Sw7inlKKkpQpKUJFhy/UCSZUBE8RQjn8QGlIKS4sHgRmTqII3swim4bbY7sttqzhxRJSbg2AnOkyDYXtcClslcXJuL9X5SyKoTKhFxyP8AM2H8PMH3qCreyIm+krJNgRrlQBPVY/lql7QdiVBa+7cc1MCFEXnW8aRVpsN53DNIbQXCD4EA3JIInUkm9XzmIU+jKoEL4EQCf79IqlTEIFApA3HvcxZzVSszkjKfGeIPdmcbmMCRzgX9qVerr2U+CfzVDxmfauVb/wDUqD/ivyMt2FE65z8z+J4rszHO4RWdstnS4KVAzeOdaT/1MeKQC0jkr458t61YFtJJga1ebLwSJ/MV5D9zW7iMNRbvVFufeZuGrOSFQ2HjtPSuyfbPvlhJBKZSIMgXMazArZ7d2QkrD4cyJZRCTGY5iogkk2IynLzrzLs2jDNPIcCcuVOaVLJFpvwTMxYTyvXqDHaJlbcOCApMTBGaIzaDS/Ph41kf6SMyAWBGl/XjNCutVSrqNeNvHw8p4x/F3CJTjUOJKSXWULXl0zgqQo+YSk+dajsl2aw34RlxfdOKcSCVLSFGZgpve0ZYjhRu1tl7Pc2glLyIYVhCNVSlfe2KVJ0MfPrWk2Hs7Csd2nDNFSEg3UsnmSSk2JvTFep2lBEDWOm19R9YjSTs6jNlNvIfxKnbXZRIyhORDKUpVly2MKsCkAQm17yZFYram1UfiAj8M24sm6r23tOcQPSvQ+2W0luFTSc3ApCZJIkjNA4cPGvN9uoxDYJCVFX6d2comcxtrQEC9rlv8zb1mtSDGgHb2AOgncbgmAczi1INiEoVABMzvX6RNXmz+0vdpQhIcOURntJHnBPjXnLW0HFugOkm8GeFbTZ7SUpkRBsLzaiYqgFUCpr9ITCsmJZiosPHebzYu1kOKCg6lzhG7Y9Zg1Qdt+yKsRiUKtlyiddbmBr9zWR2ktpsltqS5rCTEdZNhrWt7J45GGZlxbji1XIgKg8gZmk+zOHHaUz5aawTUCXNhfTUDbylPtXYrjCEgJKk/wBIJI8baeVVrCkxrvTcERFbcbb71JUB0IUkA+3Hzqs2jiv9M7u4oEWnQgQTMRB08K6nXY91hrHkFTjFsTCrWN1JAAuYMe3zp/aJxKMqgSkLJAkngLA8wI+9Bsez20UFBU4hBi0pAHM6SY08qg2+rCraWCif1RIkGZMEmRrMVUZfjJHlxirYpzWy5Dpy2nmbQKTvHhYi/kIrQbKWtSZT8UGCJiosHsfCpdP56m5Nkqggeog6HrWtwWzQfgdSsck7nDiAb24+9dXqq38S5qile/vf6zF9mcNiDivzGlAbxBIIlVhr04e1EdodmKP5dysHMVAXCZjMQNJieV/GtQzstxp1RKkkqIN4EQLZoTJJnWZkA1WbY7QApKBEkxMwSbkSBvQJVboTXGqTUuBK0mZm01HXXOUjeLygJgkC0i0RznXxqrwXaIBwy4tMKI3SqDGkifuKsw8QqVJsbb2nkDz6Vme0Wz0DfSAkTw/VxIgcqaoU0ZircY3imZUzKBYcDPVsFjmyEqhNh8QhKp4m1qC2iS9j8NuuFLYzQpJEwSsJvrJQk/3tXnmxsYF4hkpLh3glSRxHlbSa9NxC4VAy95liRmzHKF8QYG8s+FKPTOFffX6TPKoxJXW4MF7LYlD+PdefKtxSu6TokKIyrUU6m26J0vblu8bs5jEoKSEKSbQQCD5V5Ox2pS0UoyAwCAIAIHxKEjrfxmtZszbba0ju3IVE5Fa+XPyojVzTFqlMFfceo+cXxWDbNnUkW9R+oTiv4S4JYu2UdUKMehqgxv8AB5lAUppxSrWEgwfb51fI7U5F5e8AM3BtHSFURjdohwb6CSdFtKKVcPI1ZsUhS1Msp8ST+foPOLrSrowzajyH3/M81d7I5FDMgkp4KQYX4yT10NX2D7PMO5PyGgsC+QkRysa1+x9ooUSkvhcfpeSELH/Ma+Yq3Z2U2q+TIrmI9iOFVCYivbK3vb9e8YrYtKejJY8/0bGZzDbDDMGVj+nUe1W34sRz9/neuYvs+uZSrMPG/obe9AnCLSeXRW76TY0rUSrROqke/vAl1ralrmSKxfVQ81ftSqAuRYzNKlO0ML2Y5T5zwHxH/afpVk18K/BPzpUq91U3mTQ2+f0lls55QQIJG7zP9NXeFxSyG5Uo6i5Ok6eHSuUqzK4FzN3BnUeU1DGHSFMEJSCpl6TAk/mtC542MVrtiuE4qCTEaTalSpJP8qen1i1fVXv/APUO2yIZJFjk14+teJ9olQtuLSBMWmzevOuUqYH+6PXOVwh/0G84PiEgtoJEnKq5v+qrbDD8lPgaVKq1vhHnNzC/GfITNYkziBPI/MVq8CLef0pUqtivhXyg/wCn/wCSp5yybO454p99aDUkQbfdq5SrNTj1ymim58/sJd9m3D3jYkwSuRz3E686su1DQzOCBHdrtAiyLWrtKhvv6/mZNb/cj/yfrPLsRqrqJPjIvWo2U+rIN42mLm2ldpVpYv4BGKHxNNJsDGLJIK1EZNCo8x+5pm2zLL54hcA8QOMcqVKkU1t5xCoAKunhMzs/eDma9+N+HWshtq7l77w+YpUq0cL/AJjD43/BLbs0kd8LcD81V6BjlmAqTmyqE8YyqMTysLUqVJ47/J14yE+FfWeRbRUQ6YtROJdMJudefWlSratosTJINSWeHdKktKUSo5iJJJMcpPCtfh1Rli1jSpVi4zces0cNsfT6TRYBsKYlQBMakSfeubBeUFQFEC9gTGp4UqVZ40ItEn1WoDzm5aukTypriZ1vSpV7Kp8A8p5jjIfw6f5U+grlKlSgReUvmPO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saulsalas.webs.com/boca_del_infierno_ilust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4029164"/>
            <a:ext cx="3620279" cy="2529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1905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wipe(down)">
                                      <p:cBhvr>
                                        <p:cTn id="17" dur="5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2000"/>
                                        <p:tgtEl>
                                          <p:spTgt spid="2"/>
                                        </p:tgtEl>
                                      </p:cBhvr>
                                    </p:animEffect>
                                    <p:anim calcmode="lin" valueType="num">
                                      <p:cBhvr>
                                        <p:cTn id="23" dur="2000" fill="hold"/>
                                        <p:tgtEl>
                                          <p:spTgt spid="2"/>
                                        </p:tgtEl>
                                        <p:attrNameLst>
                                          <p:attrName>ppt_w</p:attrName>
                                        </p:attrNameLst>
                                      </p:cBhvr>
                                      <p:tavLst>
                                        <p:tav tm="0" fmla="#ppt_w*sin(2.5*pi*$)">
                                          <p:val>
                                            <p:fltVal val="0"/>
                                          </p:val>
                                        </p:tav>
                                        <p:tav tm="100000">
                                          <p:val>
                                            <p:fltVal val="1"/>
                                          </p:val>
                                        </p:tav>
                                      </p:tavLst>
                                    </p:anim>
                                    <p:anim calcmode="lin" valueType="num">
                                      <p:cBhvr>
                                        <p:cTn id="2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024336"/>
          </a:xfrm>
        </p:spPr>
        <p:txBody>
          <a:bodyPr>
            <a:normAutofit fontScale="92500"/>
          </a:bodyPr>
          <a:lstStyle/>
          <a:p>
            <a:pPr algn="ctr"/>
            <a:r>
              <a:rPr lang="es-CO" dirty="0" smtClean="0"/>
              <a:t>Note que, después que resuciten los </a:t>
            </a:r>
            <a:r>
              <a:rPr lang="es-CO" dirty="0"/>
              <a:t>impíos, bajo la dirección de Satanás, </a:t>
            </a:r>
            <a:r>
              <a:rPr lang="es-CO" dirty="0" smtClean="0"/>
              <a:t>aún conservan odio contra Dios y su pueblo, lo sabemos porque </a:t>
            </a:r>
            <a:r>
              <a:rPr lang="es-CO" dirty="0" smtClean="0"/>
              <a:t>después de resucitar marchan </a:t>
            </a:r>
            <a:r>
              <a:rPr lang="es-CO" dirty="0"/>
              <a:t>contra el campamento de los justos. </a:t>
            </a:r>
            <a:r>
              <a:rPr lang="es-CO" dirty="0" smtClean="0"/>
              <a:t>Este campamento es la «</a:t>
            </a:r>
            <a:r>
              <a:rPr lang="es-CO" i="1" dirty="0" smtClean="0"/>
              <a:t>ciudad amada, la Nueva Jerusalén</a:t>
            </a:r>
            <a:r>
              <a:rPr lang="es-CO" dirty="0" smtClean="0"/>
              <a:t>».</a:t>
            </a:r>
          </a:p>
        </p:txBody>
      </p:sp>
      <p:sp>
        <p:nvSpPr>
          <p:cNvPr id="4" name="3 Rectángulo"/>
          <p:cNvSpPr/>
          <p:nvPr/>
        </p:nvSpPr>
        <p:spPr>
          <a:xfrm>
            <a:off x="323528" y="4149080"/>
            <a:ext cx="4362772" cy="2308324"/>
          </a:xfrm>
          <a:prstGeom prst="rect">
            <a:avLst/>
          </a:prstGeom>
        </p:spPr>
        <p:txBody>
          <a:bodyPr wrap="square">
            <a:spAutoFit/>
          </a:bodyPr>
          <a:lstStyle/>
          <a:p>
            <a:pPr algn="ctr"/>
            <a:r>
              <a:rPr lang="es-CO" sz="3600" dirty="0"/>
              <a:t>Pero el texto dice:</a:t>
            </a:r>
            <a:r>
              <a:rPr lang="es-CO" sz="3600" i="1" dirty="0"/>
              <a:t> «</a:t>
            </a:r>
            <a:r>
              <a:rPr lang="es-CO" sz="3600" i="1" u="sng" dirty="0"/>
              <a:t>de Dios descendió fuego del cielo, y los consumió»</a:t>
            </a:r>
            <a:r>
              <a:rPr lang="es-CO" sz="3600" dirty="0"/>
              <a:t>. </a:t>
            </a:r>
          </a:p>
        </p:txBody>
      </p:sp>
      <p:pic>
        <p:nvPicPr>
          <p:cNvPr id="2050" name="Picture 2" descr="http://www.editoriallapaz.org/images-default-folder/fuego-del-cielo-468-p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6300" y="3841154"/>
            <a:ext cx="4457700" cy="2924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3330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randombar(horizontal)">
                                      <p:cBhvr>
                                        <p:cTn id="12"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789040"/>
            <a:ext cx="9144000" cy="2952328"/>
          </a:xfrm>
        </p:spPr>
        <p:txBody>
          <a:bodyPr>
            <a:normAutofit lnSpcReduction="10000"/>
          </a:bodyPr>
          <a:lstStyle/>
          <a:p>
            <a:pPr marL="0" indent="0" algn="ctr">
              <a:buNone/>
            </a:pPr>
            <a:r>
              <a:rPr lang="es-CO" sz="2800" dirty="0" smtClean="0"/>
              <a:t> (Aquí hay) una </a:t>
            </a:r>
            <a:r>
              <a:rPr lang="es-CO" sz="2800" dirty="0"/>
              <a:t>personificación de la muerte y el Hades.  Este lanzamiento de ambos en el lago de fuego, representa el fin de la muerte y el sepulcro o morada de los muertos.  No tendrán jamás parte alguna en la Tierra Nueva, pues son fenómenos mortales que sólo pertenecen a este mundo</a:t>
            </a:r>
            <a:r>
              <a:rPr lang="es-CO" sz="2800" dirty="0" smtClean="0"/>
              <a:t>. </a:t>
            </a:r>
            <a:r>
              <a:rPr lang="es-CO" sz="2800" dirty="0"/>
              <a:t>muerte es el enemigo final que será </a:t>
            </a:r>
            <a:r>
              <a:rPr lang="es-CO" sz="2800" dirty="0" smtClean="0"/>
              <a:t>destruido.</a:t>
            </a:r>
          </a:p>
          <a:p>
            <a:pPr marL="0" indent="0" algn="ctr">
              <a:buNone/>
            </a:pPr>
            <a:r>
              <a:rPr lang="es-CO" sz="2800" dirty="0" smtClean="0"/>
              <a:t> </a:t>
            </a:r>
            <a:r>
              <a:rPr lang="es-CO" sz="2800" dirty="0" smtClean="0">
                <a:solidFill>
                  <a:srgbClr val="FF0000"/>
                </a:solidFill>
              </a:rPr>
              <a:t>(Lea 1Cor.15:26 ;15:53-55</a:t>
            </a:r>
            <a:r>
              <a:rPr lang="es-CO" sz="2800" dirty="0">
                <a:solidFill>
                  <a:srgbClr val="FF0000"/>
                </a:solidFill>
              </a:rPr>
              <a:t>). </a:t>
            </a:r>
          </a:p>
          <a:p>
            <a:endParaRPr lang="es-CO" sz="2800" dirty="0">
              <a:solidFill>
                <a:srgbClr val="FF0000"/>
              </a:solidFill>
            </a:endParaRPr>
          </a:p>
        </p:txBody>
      </p:sp>
      <p:sp>
        <p:nvSpPr>
          <p:cNvPr id="4" name="3 Rectángulo"/>
          <p:cNvSpPr/>
          <p:nvPr/>
        </p:nvSpPr>
        <p:spPr>
          <a:xfrm>
            <a:off x="251520" y="332656"/>
            <a:ext cx="5400600" cy="3046988"/>
          </a:xfrm>
          <a:prstGeom prst="rect">
            <a:avLst/>
          </a:prstGeom>
        </p:spPr>
        <p:txBody>
          <a:bodyPr wrap="square">
            <a:spAutoFit/>
          </a:bodyPr>
          <a:lstStyle/>
          <a:p>
            <a:pPr algn="ctr"/>
            <a:r>
              <a:rPr lang="es-CO" sz="3200" dirty="0">
                <a:solidFill>
                  <a:srgbClr val="FF0000"/>
                </a:solidFill>
              </a:rPr>
              <a:t>Apoc.20:14,15</a:t>
            </a:r>
            <a:r>
              <a:rPr lang="es-CO" sz="3200" dirty="0"/>
              <a:t>. Y la muerte y el Hades fueron lanzados al lago de fuego. Esta es la muerte segunda. </a:t>
            </a:r>
            <a:r>
              <a:rPr lang="es-CO" sz="3200" b="1" baseline="30000" dirty="0"/>
              <a:t>15 </a:t>
            </a:r>
            <a:r>
              <a:rPr lang="es-CO" sz="3200" dirty="0"/>
              <a:t>Y el que no se halló inscrito en el libro de la vida fue lanzado al lago de fuego.</a:t>
            </a:r>
          </a:p>
        </p:txBody>
      </p:sp>
      <p:pic>
        <p:nvPicPr>
          <p:cNvPr id="3074" name="Picture 2" descr="http://4.bp.blogspot.com/-Ef1vvJNccSk/T1eUznYM7DI/AAAAAAAADT4/9b7Z2-lpFTo/s640/pac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3590"/>
            <a:ext cx="349188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1578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933056"/>
            <a:ext cx="8229600" cy="2193107"/>
          </a:xfrm>
        </p:spPr>
        <p:txBody>
          <a:bodyPr>
            <a:normAutofit/>
          </a:bodyPr>
          <a:lstStyle/>
          <a:p>
            <a:pPr marL="0" indent="0" algn="ctr">
              <a:buNone/>
            </a:pPr>
            <a:r>
              <a:rPr lang="es-CO" dirty="0" smtClean="0"/>
              <a:t>Los </a:t>
            </a:r>
            <a:r>
              <a:rPr lang="es-CO" dirty="0"/>
              <a:t>nombres de muchos nunca estuvieron registrados allí, porque en el libro sólo están los nombres de los que en algún momento de su vida profesaron fe en Cristo </a:t>
            </a:r>
            <a:r>
              <a:rPr lang="es-CO" dirty="0">
                <a:solidFill>
                  <a:srgbClr val="FF0000"/>
                </a:solidFill>
              </a:rPr>
              <a:t>(ver </a:t>
            </a:r>
            <a:r>
              <a:rPr lang="es-CO" dirty="0" smtClean="0">
                <a:solidFill>
                  <a:srgbClr val="FF0000"/>
                </a:solidFill>
              </a:rPr>
              <a:t>Luc.10:20). </a:t>
            </a:r>
            <a:endParaRPr lang="es-CO" dirty="0">
              <a:solidFill>
                <a:srgbClr val="FF0000"/>
              </a:solidFill>
            </a:endParaRPr>
          </a:p>
        </p:txBody>
      </p:sp>
      <p:sp>
        <p:nvSpPr>
          <p:cNvPr id="4" name="3 Rectángulo"/>
          <p:cNvSpPr/>
          <p:nvPr/>
        </p:nvSpPr>
        <p:spPr>
          <a:xfrm>
            <a:off x="323528" y="404664"/>
            <a:ext cx="5400600" cy="3046988"/>
          </a:xfrm>
          <a:prstGeom prst="rect">
            <a:avLst/>
          </a:prstGeom>
        </p:spPr>
        <p:txBody>
          <a:bodyPr wrap="square">
            <a:spAutoFit/>
          </a:bodyPr>
          <a:lstStyle/>
          <a:p>
            <a:pPr algn="ctr"/>
            <a:r>
              <a:rPr lang="es-CO" sz="3200" dirty="0"/>
              <a:t>En el libro de la vida sólo permanecerán los nombres de los que hayan sido fieles.  Los nombres de los que no perseveraron hasta el fin, serán borrados </a:t>
            </a:r>
            <a:r>
              <a:rPr lang="es-CO" sz="3200" dirty="0">
                <a:solidFill>
                  <a:srgbClr val="FF0000"/>
                </a:solidFill>
              </a:rPr>
              <a:t>(Lea Apoc.3:5)</a:t>
            </a:r>
            <a:r>
              <a:rPr lang="es-CO" sz="3200" dirty="0"/>
              <a:t>.</a:t>
            </a:r>
          </a:p>
        </p:txBody>
      </p:sp>
      <p:pic>
        <p:nvPicPr>
          <p:cNvPr id="4098" name="Picture 2" descr="http://t2.gstatic.com/images?q=tbn:ANd9GcTYcJ8w71BdUK3147OyhiGLpr_sHbNyoxORs2cIKZjxJJDSQzS1A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04665"/>
            <a:ext cx="3168352" cy="304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07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728192"/>
          </a:xfrm>
        </p:spPr>
        <p:txBody>
          <a:bodyPr>
            <a:normAutofit/>
          </a:bodyPr>
          <a:lstStyle/>
          <a:p>
            <a:pPr marL="0" indent="0" algn="ctr">
              <a:buNone/>
            </a:pPr>
            <a:r>
              <a:rPr lang="es-CO" dirty="0" smtClean="0"/>
              <a:t>La pregunta es: </a:t>
            </a:r>
            <a:r>
              <a:rPr lang="es-CO" sz="3300" u="sng" dirty="0" smtClean="0">
                <a:solidFill>
                  <a:srgbClr val="FF0000"/>
                </a:solidFill>
              </a:rPr>
              <a:t>¿Siendo que el conflicto cósmico comenzó en el cielo, cómo </a:t>
            </a:r>
            <a:r>
              <a:rPr lang="es-CO" sz="3300" u="sng" dirty="0">
                <a:solidFill>
                  <a:srgbClr val="FF0000"/>
                </a:solidFill>
              </a:rPr>
              <a:t>se </a:t>
            </a:r>
            <a:r>
              <a:rPr lang="es-CO" sz="3300" u="sng" dirty="0" smtClean="0">
                <a:solidFill>
                  <a:srgbClr val="FF0000"/>
                </a:solidFill>
              </a:rPr>
              <a:t>trasladó </a:t>
            </a:r>
            <a:r>
              <a:rPr lang="es-CO" sz="3300" u="sng" dirty="0">
                <a:solidFill>
                  <a:srgbClr val="FF0000"/>
                </a:solidFill>
              </a:rPr>
              <a:t>a la tierra</a:t>
            </a:r>
            <a:r>
              <a:rPr lang="es-CO" sz="3300" u="sng" dirty="0" smtClean="0">
                <a:solidFill>
                  <a:srgbClr val="FF0000"/>
                </a:solidFill>
              </a:rPr>
              <a:t>?</a:t>
            </a:r>
            <a:endParaRPr lang="es-CO" u="sng" dirty="0">
              <a:solidFill>
                <a:srgbClr val="FF0000"/>
              </a:solidFill>
            </a:endParaRPr>
          </a:p>
        </p:txBody>
      </p:sp>
      <p:sp>
        <p:nvSpPr>
          <p:cNvPr id="4" name="3 Rectángulo"/>
          <p:cNvSpPr/>
          <p:nvPr/>
        </p:nvSpPr>
        <p:spPr>
          <a:xfrm>
            <a:off x="179512" y="2276872"/>
            <a:ext cx="5400600" cy="4524315"/>
          </a:xfrm>
          <a:prstGeom prst="rect">
            <a:avLst/>
          </a:prstGeom>
        </p:spPr>
        <p:txBody>
          <a:bodyPr wrap="square">
            <a:spAutoFit/>
          </a:bodyPr>
          <a:lstStyle/>
          <a:p>
            <a:pPr algn="ctr"/>
            <a:r>
              <a:rPr lang="es-CO" sz="3200" dirty="0">
                <a:solidFill>
                  <a:srgbClr val="FF0000"/>
                </a:solidFill>
              </a:rPr>
              <a:t>Gé. 2:16,17.</a:t>
            </a:r>
            <a:r>
              <a:rPr lang="es-CO" sz="3200" dirty="0"/>
              <a:t> Y mandó Jehová Dios al hombre, diciendo: «</a:t>
            </a:r>
            <a:r>
              <a:rPr lang="es-CO" sz="3200" i="1" u="sng" dirty="0"/>
              <a:t>De todo árbol del huerto podrás comer</a:t>
            </a:r>
            <a:r>
              <a:rPr lang="es-CO" sz="3200" dirty="0"/>
              <a:t>; </a:t>
            </a:r>
            <a:r>
              <a:rPr lang="es-CO" sz="3200" b="1" baseline="30000" dirty="0"/>
              <a:t>17 </a:t>
            </a:r>
            <a:r>
              <a:rPr lang="es-CO" sz="3200" dirty="0"/>
              <a:t>mas del árbol de la ciencia del bien y del mal </a:t>
            </a:r>
            <a:r>
              <a:rPr lang="es-CO" sz="3200" i="1" u="sng" dirty="0"/>
              <a:t>no comerás</a:t>
            </a:r>
            <a:r>
              <a:rPr lang="es-CO" sz="3200" dirty="0"/>
              <a:t>; porque el día que de él comieres, </a:t>
            </a:r>
            <a:r>
              <a:rPr lang="es-CO" sz="3200" i="1" u="sng" dirty="0"/>
              <a:t>ciertamente morirás</a:t>
            </a:r>
            <a:r>
              <a:rPr lang="es-CO" sz="3200" dirty="0"/>
              <a:t>». </a:t>
            </a:r>
          </a:p>
          <a:p>
            <a:pPr algn="ctr"/>
            <a:r>
              <a:rPr lang="es-CO" sz="3200" dirty="0">
                <a:solidFill>
                  <a:srgbClr val="FF0000"/>
                </a:solidFill>
              </a:rPr>
              <a:t>(Lea Gén.3:1-24).</a:t>
            </a:r>
          </a:p>
        </p:txBody>
      </p:sp>
      <p:pic>
        <p:nvPicPr>
          <p:cNvPr id="5122" name="Picture 2" descr="http://www.kidssundayschool.com/Gradeschool/Skits/Images/appletre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276872"/>
            <a:ext cx="3384376" cy="4176464"/>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http://t1.gstatic.com/images?q=tbn:ANd9GcQ9nZXWFf6MOkn7XTvkPM7VRBcR4UmhnwGHXCZVYLhhRXxrs61m0w"/>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Tree>
    <p:extLst>
      <p:ext uri="{BB962C8B-B14F-4D97-AF65-F5344CB8AC3E}">
        <p14:creationId xmlns:p14="http://schemas.microsoft.com/office/powerpoint/2010/main" val="31908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nodeType="clickEffect">
                                  <p:stCondLst>
                                    <p:cond delay="0"/>
                                  </p:stCondLst>
                                  <p:childTnLst>
                                    <p:set>
                                      <p:cBhvr>
                                        <p:cTn id="21" dur="1" fill="hold">
                                          <p:stCondLst>
                                            <p:cond delay="0"/>
                                          </p:stCondLst>
                                        </p:cTn>
                                        <p:tgtEl>
                                          <p:spTgt spid="5122"/>
                                        </p:tgtEl>
                                        <p:attrNameLst>
                                          <p:attrName>style.visibility</p:attrName>
                                        </p:attrNameLst>
                                      </p:cBhvr>
                                      <p:to>
                                        <p:strVal val="visible"/>
                                      </p:to>
                                    </p:set>
                                    <p:animEffect transition="in" filter="wipe(down)">
                                      <p:cBhvr>
                                        <p:cTn id="22" dur="580">
                                          <p:stCondLst>
                                            <p:cond delay="0"/>
                                          </p:stCondLst>
                                        </p:cTn>
                                        <p:tgtEl>
                                          <p:spTgt spid="5122"/>
                                        </p:tgtEl>
                                      </p:cBhvr>
                                    </p:animEffect>
                                    <p:anim calcmode="lin" valueType="num">
                                      <p:cBhvr>
                                        <p:cTn id="23"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28" dur="26">
                                          <p:stCondLst>
                                            <p:cond delay="650"/>
                                          </p:stCondLst>
                                        </p:cTn>
                                        <p:tgtEl>
                                          <p:spTgt spid="5122"/>
                                        </p:tgtEl>
                                      </p:cBhvr>
                                      <p:to x="100000" y="60000"/>
                                    </p:animScale>
                                    <p:animScale>
                                      <p:cBhvr>
                                        <p:cTn id="29" dur="166" decel="50000">
                                          <p:stCondLst>
                                            <p:cond delay="676"/>
                                          </p:stCondLst>
                                        </p:cTn>
                                        <p:tgtEl>
                                          <p:spTgt spid="5122"/>
                                        </p:tgtEl>
                                      </p:cBhvr>
                                      <p:to x="100000" y="100000"/>
                                    </p:animScale>
                                    <p:animScale>
                                      <p:cBhvr>
                                        <p:cTn id="30" dur="26">
                                          <p:stCondLst>
                                            <p:cond delay="1312"/>
                                          </p:stCondLst>
                                        </p:cTn>
                                        <p:tgtEl>
                                          <p:spTgt spid="5122"/>
                                        </p:tgtEl>
                                      </p:cBhvr>
                                      <p:to x="100000" y="80000"/>
                                    </p:animScale>
                                    <p:animScale>
                                      <p:cBhvr>
                                        <p:cTn id="31" dur="166" decel="50000">
                                          <p:stCondLst>
                                            <p:cond delay="1338"/>
                                          </p:stCondLst>
                                        </p:cTn>
                                        <p:tgtEl>
                                          <p:spTgt spid="5122"/>
                                        </p:tgtEl>
                                      </p:cBhvr>
                                      <p:to x="100000" y="100000"/>
                                    </p:animScale>
                                    <p:animScale>
                                      <p:cBhvr>
                                        <p:cTn id="32" dur="26">
                                          <p:stCondLst>
                                            <p:cond delay="1642"/>
                                          </p:stCondLst>
                                        </p:cTn>
                                        <p:tgtEl>
                                          <p:spTgt spid="5122"/>
                                        </p:tgtEl>
                                      </p:cBhvr>
                                      <p:to x="100000" y="90000"/>
                                    </p:animScale>
                                    <p:animScale>
                                      <p:cBhvr>
                                        <p:cTn id="33" dur="166" decel="50000">
                                          <p:stCondLst>
                                            <p:cond delay="1668"/>
                                          </p:stCondLst>
                                        </p:cTn>
                                        <p:tgtEl>
                                          <p:spTgt spid="5122"/>
                                        </p:tgtEl>
                                      </p:cBhvr>
                                      <p:to x="100000" y="100000"/>
                                    </p:animScale>
                                    <p:animScale>
                                      <p:cBhvr>
                                        <p:cTn id="34" dur="26">
                                          <p:stCondLst>
                                            <p:cond delay="1808"/>
                                          </p:stCondLst>
                                        </p:cTn>
                                        <p:tgtEl>
                                          <p:spTgt spid="5122"/>
                                        </p:tgtEl>
                                      </p:cBhvr>
                                      <p:to x="100000" y="95000"/>
                                    </p:animScale>
                                    <p:animScale>
                                      <p:cBhvr>
                                        <p:cTn id="35" dur="166" decel="50000">
                                          <p:stCondLst>
                                            <p:cond delay="1834"/>
                                          </p:stCondLst>
                                        </p:cTn>
                                        <p:tgtEl>
                                          <p:spTgt spid="51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260648"/>
            <a:ext cx="8229600" cy="3600400"/>
          </a:xfrm>
        </p:spPr>
        <p:txBody>
          <a:bodyPr>
            <a:normAutofit fontScale="92500"/>
          </a:bodyPr>
          <a:lstStyle/>
          <a:p>
            <a:pPr marL="0" indent="0" algn="ctr">
              <a:buNone/>
            </a:pPr>
            <a:r>
              <a:rPr lang="es-CO" u="sng" dirty="0">
                <a:solidFill>
                  <a:srgbClr val="FF0000"/>
                </a:solidFill>
              </a:rPr>
              <a:t>¿Qué fue lo que indujo a Eva a desobedecer y que fue la misma </a:t>
            </a:r>
            <a:r>
              <a:rPr lang="es-CO" u="sng" dirty="0" smtClean="0">
                <a:solidFill>
                  <a:srgbClr val="FF0000"/>
                </a:solidFill>
              </a:rPr>
              <a:t>pretensión </a:t>
            </a:r>
            <a:r>
              <a:rPr lang="es-CO" u="sng" dirty="0">
                <a:solidFill>
                  <a:srgbClr val="FF0000"/>
                </a:solidFill>
              </a:rPr>
              <a:t>de Satanás?</a:t>
            </a:r>
          </a:p>
          <a:p>
            <a:endParaRPr lang="es-CO" dirty="0" smtClean="0"/>
          </a:p>
          <a:p>
            <a:r>
              <a:rPr lang="es-CO" dirty="0" smtClean="0">
                <a:solidFill>
                  <a:srgbClr val="FF0000"/>
                </a:solidFill>
              </a:rPr>
              <a:t>Gén</a:t>
            </a:r>
            <a:r>
              <a:rPr lang="es-CO" dirty="0">
                <a:solidFill>
                  <a:srgbClr val="FF0000"/>
                </a:solidFill>
              </a:rPr>
              <a:t>. 3:4-5</a:t>
            </a:r>
            <a:r>
              <a:rPr lang="es-CO" dirty="0" smtClean="0">
                <a:solidFill>
                  <a:srgbClr val="FF0000"/>
                </a:solidFill>
              </a:rPr>
              <a:t>.</a:t>
            </a:r>
            <a:r>
              <a:rPr lang="es-CO" dirty="0"/>
              <a:t> Entonces la serpiente dijo a la mujer: No moriréis;  </a:t>
            </a:r>
            <a:r>
              <a:rPr lang="es-CO" b="1" baseline="30000" dirty="0" smtClean="0"/>
              <a:t>5 </a:t>
            </a:r>
            <a:r>
              <a:rPr lang="es-CO" dirty="0"/>
              <a:t>sino que sabe Dios que el día que comáis de él, </a:t>
            </a:r>
            <a:r>
              <a:rPr lang="es-CO" i="1" u="sng" dirty="0"/>
              <a:t>serán abiertos vuestros ojos</a:t>
            </a:r>
            <a:r>
              <a:rPr lang="es-CO" dirty="0"/>
              <a:t>, y </a:t>
            </a:r>
            <a:r>
              <a:rPr lang="es-CO" i="1" u="sng" dirty="0"/>
              <a:t>seréis como Dios</a:t>
            </a:r>
            <a:r>
              <a:rPr lang="es-CO" dirty="0"/>
              <a:t>, sabiendo el bien y el mal</a:t>
            </a:r>
            <a:r>
              <a:rPr lang="es-CO" dirty="0" smtClean="0"/>
              <a:t>.</a:t>
            </a:r>
            <a:endParaRPr lang="es-CO" dirty="0"/>
          </a:p>
        </p:txBody>
      </p:sp>
      <p:sp>
        <p:nvSpPr>
          <p:cNvPr id="2" name="1 Rectángulo"/>
          <p:cNvSpPr/>
          <p:nvPr/>
        </p:nvSpPr>
        <p:spPr>
          <a:xfrm>
            <a:off x="179512" y="4167664"/>
            <a:ext cx="5328592" cy="2308324"/>
          </a:xfrm>
          <a:prstGeom prst="rect">
            <a:avLst/>
          </a:prstGeom>
        </p:spPr>
        <p:txBody>
          <a:bodyPr wrap="square">
            <a:spAutoFit/>
          </a:bodyPr>
          <a:lstStyle/>
          <a:p>
            <a:pPr algn="ctr"/>
            <a:r>
              <a:rPr lang="es-CO" sz="2400" b="1" baseline="30000" dirty="0"/>
              <a:t>6 </a:t>
            </a:r>
            <a:r>
              <a:rPr lang="es-CO" sz="2400" dirty="0"/>
              <a:t>Y vio la mujer que el árbol era bueno para comer, y que era agradable a los ojos, </a:t>
            </a:r>
            <a:r>
              <a:rPr lang="es-CO" sz="2400" i="1" u="sng" dirty="0"/>
              <a:t>y árbol codiciable para alcanzar la sabiduría</a:t>
            </a:r>
            <a:r>
              <a:rPr lang="es-CO" sz="2400" dirty="0"/>
              <a:t>; y tomó de su fruto, y comió; y dio también a su marido, el cual comió así como ella</a:t>
            </a:r>
            <a:endParaRPr lang="es-CO" sz="2400" dirty="0">
              <a:solidFill>
                <a:srgbClr val="FF0000"/>
              </a:solidFill>
            </a:endParaRPr>
          </a:p>
        </p:txBody>
      </p:sp>
      <p:pic>
        <p:nvPicPr>
          <p:cNvPr id="4" name="Picture 6" descr="http://t1.gstatic.com/images?q=tbn:ANd9GcQ9nZXWFf6MOkn7XTvkPM7VRBcR4UmhnwGHXCZVYLhhRXxrs61m0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167664"/>
            <a:ext cx="3456384" cy="2308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751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heel(1)">
                                      <p:cBhvr>
                                        <p:cTn id="17" dur="2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down)">
                                      <p:cBhvr>
                                        <p:cTn id="22" dur="580">
                                          <p:stCondLst>
                                            <p:cond delay="0"/>
                                          </p:stCondLst>
                                        </p:cTn>
                                        <p:tgtEl>
                                          <p:spTgt spid="4"/>
                                        </p:tgtEl>
                                      </p:cBhvr>
                                    </p:animEffect>
                                    <p:anim calcmode="lin" valueType="num">
                                      <p:cBhvr>
                                        <p:cTn id="2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8" dur="26">
                                          <p:stCondLst>
                                            <p:cond delay="650"/>
                                          </p:stCondLst>
                                        </p:cTn>
                                        <p:tgtEl>
                                          <p:spTgt spid="4"/>
                                        </p:tgtEl>
                                      </p:cBhvr>
                                      <p:to x="100000" y="60000"/>
                                    </p:animScale>
                                    <p:animScale>
                                      <p:cBhvr>
                                        <p:cTn id="29" dur="166" decel="50000">
                                          <p:stCondLst>
                                            <p:cond delay="676"/>
                                          </p:stCondLst>
                                        </p:cTn>
                                        <p:tgtEl>
                                          <p:spTgt spid="4"/>
                                        </p:tgtEl>
                                      </p:cBhvr>
                                      <p:to x="100000" y="100000"/>
                                    </p:animScale>
                                    <p:animScale>
                                      <p:cBhvr>
                                        <p:cTn id="30" dur="26">
                                          <p:stCondLst>
                                            <p:cond delay="1312"/>
                                          </p:stCondLst>
                                        </p:cTn>
                                        <p:tgtEl>
                                          <p:spTgt spid="4"/>
                                        </p:tgtEl>
                                      </p:cBhvr>
                                      <p:to x="100000" y="80000"/>
                                    </p:animScale>
                                    <p:animScale>
                                      <p:cBhvr>
                                        <p:cTn id="31" dur="166" decel="50000">
                                          <p:stCondLst>
                                            <p:cond delay="1338"/>
                                          </p:stCondLst>
                                        </p:cTn>
                                        <p:tgtEl>
                                          <p:spTgt spid="4"/>
                                        </p:tgtEl>
                                      </p:cBhvr>
                                      <p:to x="100000" y="100000"/>
                                    </p:animScale>
                                    <p:animScale>
                                      <p:cBhvr>
                                        <p:cTn id="32" dur="26">
                                          <p:stCondLst>
                                            <p:cond delay="1642"/>
                                          </p:stCondLst>
                                        </p:cTn>
                                        <p:tgtEl>
                                          <p:spTgt spid="4"/>
                                        </p:tgtEl>
                                      </p:cBhvr>
                                      <p:to x="100000" y="90000"/>
                                    </p:animScale>
                                    <p:animScale>
                                      <p:cBhvr>
                                        <p:cTn id="33" dur="166" decel="50000">
                                          <p:stCondLst>
                                            <p:cond delay="1668"/>
                                          </p:stCondLst>
                                        </p:cTn>
                                        <p:tgtEl>
                                          <p:spTgt spid="4"/>
                                        </p:tgtEl>
                                      </p:cBhvr>
                                      <p:to x="100000" y="100000"/>
                                    </p:animScale>
                                    <p:animScale>
                                      <p:cBhvr>
                                        <p:cTn id="34" dur="26">
                                          <p:stCondLst>
                                            <p:cond delay="1808"/>
                                          </p:stCondLst>
                                        </p:cTn>
                                        <p:tgtEl>
                                          <p:spTgt spid="4"/>
                                        </p:tgtEl>
                                      </p:cBhvr>
                                      <p:to x="100000" y="95000"/>
                                    </p:animScale>
                                    <p:animScale>
                                      <p:cBhvr>
                                        <p:cTn id="35"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240360"/>
          </a:xfrm>
        </p:spPr>
        <p:txBody>
          <a:bodyPr>
            <a:normAutofit fontScale="92500" lnSpcReduction="10000"/>
          </a:bodyPr>
          <a:lstStyle/>
          <a:p>
            <a:pPr marL="0" indent="0" algn="ctr">
              <a:buNone/>
            </a:pPr>
            <a:r>
              <a:rPr lang="es-CO" dirty="0" smtClean="0"/>
              <a:t>Después </a:t>
            </a:r>
            <a:r>
              <a:rPr lang="es-CO" dirty="0"/>
              <a:t>de que se habían despertado en la mujer la </a:t>
            </a:r>
            <a:r>
              <a:rPr lang="es-CO" i="1" u="sng" dirty="0"/>
              <a:t>duda </a:t>
            </a:r>
            <a:r>
              <a:rPr lang="es-CO" dirty="0"/>
              <a:t>y la </a:t>
            </a:r>
            <a:r>
              <a:rPr lang="es-CO" i="1" u="sng" dirty="0"/>
              <a:t>incredulidad</a:t>
            </a:r>
            <a:r>
              <a:rPr lang="es-CO" dirty="0"/>
              <a:t> en cuanto a la orden de Dios, el árbol le pareció muy diferente.  </a:t>
            </a:r>
            <a:endParaRPr lang="es-CO" dirty="0" smtClean="0"/>
          </a:p>
          <a:p>
            <a:pPr marL="0" indent="0" algn="ctr">
              <a:buNone/>
            </a:pPr>
            <a:r>
              <a:rPr lang="es-CO" dirty="0" smtClean="0"/>
              <a:t>Se </a:t>
            </a:r>
            <a:r>
              <a:rPr lang="es-CO" dirty="0"/>
              <a:t>menciona tres veces cuán encantador era</a:t>
            </a:r>
            <a:r>
              <a:rPr lang="es-CO" dirty="0" smtClean="0"/>
              <a:t>; («</a:t>
            </a:r>
            <a:r>
              <a:rPr lang="es-CO" i="1" dirty="0" smtClean="0"/>
              <a:t>bueno</a:t>
            </a:r>
            <a:r>
              <a:rPr lang="es-CO" dirty="0" smtClean="0"/>
              <a:t>», «</a:t>
            </a:r>
            <a:r>
              <a:rPr lang="es-CO" i="1" dirty="0" smtClean="0"/>
              <a:t>agradable</a:t>
            </a:r>
            <a:r>
              <a:rPr lang="es-CO" dirty="0" smtClean="0"/>
              <a:t>» y «</a:t>
            </a:r>
            <a:r>
              <a:rPr lang="es-CO" i="1" dirty="0" smtClean="0"/>
              <a:t>codiciable</a:t>
            </a:r>
            <a:r>
              <a:rPr lang="es-CO" dirty="0" smtClean="0"/>
              <a:t>»), </a:t>
            </a:r>
            <a:r>
              <a:rPr lang="es-CO" dirty="0"/>
              <a:t>incitaba su paladar, sus ojos y su anhelo de aumentar su sabiduría</a:t>
            </a:r>
            <a:r>
              <a:rPr lang="es-CO" dirty="0" smtClean="0"/>
              <a:t>.</a:t>
            </a:r>
            <a:endParaRPr lang="es-CO" dirty="0" smtClean="0"/>
          </a:p>
        </p:txBody>
      </p:sp>
      <p:sp>
        <p:nvSpPr>
          <p:cNvPr id="2" name="1 Rectángulo"/>
          <p:cNvSpPr/>
          <p:nvPr/>
        </p:nvSpPr>
        <p:spPr>
          <a:xfrm>
            <a:off x="251520" y="3429000"/>
            <a:ext cx="5256584" cy="3416320"/>
          </a:xfrm>
          <a:prstGeom prst="rect">
            <a:avLst/>
          </a:prstGeom>
        </p:spPr>
        <p:txBody>
          <a:bodyPr wrap="square">
            <a:spAutoFit/>
          </a:bodyPr>
          <a:lstStyle/>
          <a:p>
            <a:pPr algn="ctr"/>
            <a:r>
              <a:rPr lang="es-CO" sz="2400" dirty="0"/>
              <a:t>Mirar el árbol en esa forma, con el deseo de gustar de su fruto, era una concesión a los alicientes de Satanás.  </a:t>
            </a:r>
            <a:r>
              <a:rPr lang="es-CO" sz="2400" i="1" u="sng" dirty="0"/>
              <a:t>En su mente ya era culpable de transgredir la orden divina</a:t>
            </a:r>
            <a:r>
              <a:rPr lang="es-CO" sz="2400" dirty="0"/>
              <a:t>: "No codiciarás" (dice el décimo Mandamiento </a:t>
            </a:r>
            <a:r>
              <a:rPr lang="es-CO" sz="2400" dirty="0">
                <a:solidFill>
                  <a:srgbClr val="FF0000"/>
                </a:solidFill>
              </a:rPr>
              <a:t>(Exo.20:17)</a:t>
            </a:r>
            <a:r>
              <a:rPr lang="es-CO" sz="2400" dirty="0"/>
              <a:t>.  El tomar el fruto y comerlo no fue sino el resultado natural de entrar así en la senda de la transgresión.</a:t>
            </a:r>
            <a:endParaRPr lang="es-CO" sz="2400" dirty="0"/>
          </a:p>
        </p:txBody>
      </p:sp>
      <p:pic>
        <p:nvPicPr>
          <p:cNvPr id="6146" name="Picture 2" descr="http://3.bp.blogspot.com/-9gz2dKZzUIg/UHsaJPYd3JI/AAAAAAAAAqw/R052EtPYYmQ/s1600/adan_eva_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429000"/>
            <a:ext cx="3635896" cy="3423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803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heel(1)">
                                      <p:cBhvr>
                                        <p:cTn id="7" dur="20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168352"/>
          </a:xfrm>
        </p:spPr>
        <p:txBody>
          <a:bodyPr>
            <a:normAutofit lnSpcReduction="10000"/>
          </a:bodyPr>
          <a:lstStyle/>
          <a:p>
            <a:pPr marL="0" indent="0" algn="ctr">
              <a:buNone/>
            </a:pPr>
            <a:r>
              <a:rPr lang="es-CO" sz="3600" b="1" u="sng" dirty="0">
                <a:solidFill>
                  <a:srgbClr val="FF0000"/>
                </a:solidFill>
              </a:rPr>
              <a:t>¿Qué quiere hacer Satanás con nosotros los seres humanos?</a:t>
            </a:r>
          </a:p>
          <a:p>
            <a:endParaRPr lang="es-CO" dirty="0" smtClean="0"/>
          </a:p>
          <a:p>
            <a:pPr marL="0" indent="0" algn="ctr">
              <a:buNone/>
            </a:pPr>
            <a:r>
              <a:rPr lang="es-CO" dirty="0" smtClean="0">
                <a:solidFill>
                  <a:srgbClr val="FF0000"/>
                </a:solidFill>
              </a:rPr>
              <a:t>1Ped.5:8</a:t>
            </a:r>
            <a:r>
              <a:rPr lang="es-CO" dirty="0"/>
              <a:t>.</a:t>
            </a:r>
            <a:r>
              <a:rPr lang="es-CO" dirty="0" smtClean="0"/>
              <a:t> </a:t>
            </a:r>
            <a:r>
              <a:rPr lang="es-CO" dirty="0"/>
              <a:t>Sed sobrios, y velad; porque vuestro adversario el diablo, como león rugiente, anda alrededor buscando a quien </a:t>
            </a:r>
            <a:r>
              <a:rPr lang="es-CO" i="1" u="sng" dirty="0" smtClean="0"/>
              <a:t>devorar</a:t>
            </a:r>
            <a:r>
              <a:rPr lang="es-CO" dirty="0" smtClean="0"/>
              <a:t>.</a:t>
            </a:r>
          </a:p>
        </p:txBody>
      </p:sp>
      <p:sp>
        <p:nvSpPr>
          <p:cNvPr id="4" name="3 Rectángulo"/>
          <p:cNvSpPr/>
          <p:nvPr/>
        </p:nvSpPr>
        <p:spPr>
          <a:xfrm>
            <a:off x="323528" y="3890665"/>
            <a:ext cx="4572000" cy="3046988"/>
          </a:xfrm>
          <a:prstGeom prst="rect">
            <a:avLst/>
          </a:prstGeom>
        </p:spPr>
        <p:txBody>
          <a:bodyPr>
            <a:spAutoFit/>
          </a:bodyPr>
          <a:lstStyle/>
          <a:p>
            <a:pPr algn="ctr"/>
            <a:r>
              <a:rPr lang="es-CO" sz="3200" dirty="0"/>
              <a:t>O “engullir”, “tragar”.  Así como el león devora a su presa, así también el diablo arranca a sus víctimas del seno de la iglesia y las devora.</a:t>
            </a:r>
          </a:p>
        </p:txBody>
      </p:sp>
      <p:pic>
        <p:nvPicPr>
          <p:cNvPr id="8194" name="Picture 2" descr="http://1.bp.blogspot.com/--Z1k8p4dlyQ/TlLK3GxooYI/AAAAAAAAAjc/UeRA5l8lB80/s1600/presa+de+un+leo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3890666"/>
            <a:ext cx="3888432" cy="2754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4054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8194"/>
                                        </p:tgtEl>
                                        <p:attrNameLst>
                                          <p:attrName>style.visibility</p:attrName>
                                        </p:attrNameLst>
                                      </p:cBhvr>
                                      <p:to>
                                        <p:strVal val="visible"/>
                                      </p:to>
                                    </p:set>
                                    <p:animEffect transition="in" filter="wipe(down)">
                                      <p:cBhvr>
                                        <p:cTn id="17" dur="580">
                                          <p:stCondLst>
                                            <p:cond delay="0"/>
                                          </p:stCondLst>
                                        </p:cTn>
                                        <p:tgtEl>
                                          <p:spTgt spid="8194"/>
                                        </p:tgtEl>
                                      </p:cBhvr>
                                    </p:animEffect>
                                    <p:anim calcmode="lin" valueType="num">
                                      <p:cBhvr>
                                        <p:cTn id="18" dur="1822" tmFilter="0,0; 0.14,0.36; 0.43,0.73; 0.71,0.91; 1.0,1.0">
                                          <p:stCondLst>
                                            <p:cond delay="0"/>
                                          </p:stCondLst>
                                        </p:cTn>
                                        <p:tgtEl>
                                          <p:spTgt spid="819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819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819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819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8194"/>
                                        </p:tgtEl>
                                        <p:attrNameLst>
                                          <p:attrName>ppt_y</p:attrName>
                                        </p:attrNameLst>
                                      </p:cBhvr>
                                      <p:tavLst>
                                        <p:tav tm="0" fmla="#ppt_y-sin(pi*$)/81">
                                          <p:val>
                                            <p:fltVal val="0"/>
                                          </p:val>
                                        </p:tav>
                                        <p:tav tm="100000">
                                          <p:val>
                                            <p:fltVal val="1"/>
                                          </p:val>
                                        </p:tav>
                                      </p:tavLst>
                                    </p:anim>
                                    <p:animScale>
                                      <p:cBhvr>
                                        <p:cTn id="23" dur="26">
                                          <p:stCondLst>
                                            <p:cond delay="650"/>
                                          </p:stCondLst>
                                        </p:cTn>
                                        <p:tgtEl>
                                          <p:spTgt spid="8194"/>
                                        </p:tgtEl>
                                      </p:cBhvr>
                                      <p:to x="100000" y="60000"/>
                                    </p:animScale>
                                    <p:animScale>
                                      <p:cBhvr>
                                        <p:cTn id="24" dur="166" decel="50000">
                                          <p:stCondLst>
                                            <p:cond delay="676"/>
                                          </p:stCondLst>
                                        </p:cTn>
                                        <p:tgtEl>
                                          <p:spTgt spid="8194"/>
                                        </p:tgtEl>
                                      </p:cBhvr>
                                      <p:to x="100000" y="100000"/>
                                    </p:animScale>
                                    <p:animScale>
                                      <p:cBhvr>
                                        <p:cTn id="25" dur="26">
                                          <p:stCondLst>
                                            <p:cond delay="1312"/>
                                          </p:stCondLst>
                                        </p:cTn>
                                        <p:tgtEl>
                                          <p:spTgt spid="8194"/>
                                        </p:tgtEl>
                                      </p:cBhvr>
                                      <p:to x="100000" y="80000"/>
                                    </p:animScale>
                                    <p:animScale>
                                      <p:cBhvr>
                                        <p:cTn id="26" dur="166" decel="50000">
                                          <p:stCondLst>
                                            <p:cond delay="1338"/>
                                          </p:stCondLst>
                                        </p:cTn>
                                        <p:tgtEl>
                                          <p:spTgt spid="8194"/>
                                        </p:tgtEl>
                                      </p:cBhvr>
                                      <p:to x="100000" y="100000"/>
                                    </p:animScale>
                                    <p:animScale>
                                      <p:cBhvr>
                                        <p:cTn id="27" dur="26">
                                          <p:stCondLst>
                                            <p:cond delay="1642"/>
                                          </p:stCondLst>
                                        </p:cTn>
                                        <p:tgtEl>
                                          <p:spTgt spid="8194"/>
                                        </p:tgtEl>
                                      </p:cBhvr>
                                      <p:to x="100000" y="90000"/>
                                    </p:animScale>
                                    <p:animScale>
                                      <p:cBhvr>
                                        <p:cTn id="28" dur="166" decel="50000">
                                          <p:stCondLst>
                                            <p:cond delay="1668"/>
                                          </p:stCondLst>
                                        </p:cTn>
                                        <p:tgtEl>
                                          <p:spTgt spid="8194"/>
                                        </p:tgtEl>
                                      </p:cBhvr>
                                      <p:to x="100000" y="100000"/>
                                    </p:animScale>
                                    <p:animScale>
                                      <p:cBhvr>
                                        <p:cTn id="29" dur="26">
                                          <p:stCondLst>
                                            <p:cond delay="1808"/>
                                          </p:stCondLst>
                                        </p:cTn>
                                        <p:tgtEl>
                                          <p:spTgt spid="8194"/>
                                        </p:tgtEl>
                                      </p:cBhvr>
                                      <p:to x="100000" y="95000"/>
                                    </p:animScale>
                                    <p:animScale>
                                      <p:cBhvr>
                                        <p:cTn id="30" dur="166" decel="50000">
                                          <p:stCondLst>
                                            <p:cond delay="1834"/>
                                          </p:stCondLst>
                                        </p:cTn>
                                        <p:tgtEl>
                                          <p:spTgt spid="8194"/>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solidFill>
                  <a:srgbClr val="FF0000"/>
                </a:solidFill>
                <a:latin typeface="Algerian" pitchFamily="82" charset="0"/>
              </a:rPr>
              <a:t>Para reflexionar</a:t>
            </a:r>
            <a:endParaRPr lang="es-CO" dirty="0">
              <a:solidFill>
                <a:srgbClr val="FF0000"/>
              </a:solidFill>
              <a:latin typeface="Algerian" pitchFamily="82" charset="0"/>
            </a:endParaRPr>
          </a:p>
        </p:txBody>
      </p:sp>
      <p:sp>
        <p:nvSpPr>
          <p:cNvPr id="3" name="2 Marcador de contenido"/>
          <p:cNvSpPr>
            <a:spLocks noGrp="1"/>
          </p:cNvSpPr>
          <p:nvPr>
            <p:ph idx="1"/>
          </p:nvPr>
        </p:nvSpPr>
        <p:spPr>
          <a:xfrm>
            <a:off x="457200" y="1600200"/>
            <a:ext cx="8229600" cy="4925144"/>
          </a:xfrm>
        </p:spPr>
        <p:txBody>
          <a:bodyPr/>
          <a:lstStyle/>
          <a:p>
            <a:pPr marL="0" indent="0" algn="ctr">
              <a:buNone/>
            </a:pPr>
            <a:r>
              <a:rPr lang="es-CO" sz="3600" b="1" dirty="0"/>
              <a:t>¿Qué debo hacer?</a:t>
            </a:r>
          </a:p>
          <a:p>
            <a:pPr marL="0" indent="0">
              <a:buNone/>
            </a:pPr>
            <a:endParaRPr lang="es-CO" dirty="0" smtClean="0"/>
          </a:p>
          <a:p>
            <a:pPr>
              <a:buFont typeface="Wingdings" pitchFamily="2" charset="2"/>
              <a:buChar char="v"/>
            </a:pPr>
            <a:r>
              <a:rPr lang="es-CO" dirty="0" smtClean="0"/>
              <a:t> </a:t>
            </a:r>
            <a:r>
              <a:rPr lang="es-CO" dirty="0" smtClean="0">
                <a:solidFill>
                  <a:srgbClr val="FF0000"/>
                </a:solidFill>
              </a:rPr>
              <a:t>San.4:7</a:t>
            </a:r>
            <a:r>
              <a:rPr lang="es-CO" dirty="0"/>
              <a:t>. Someternos a Dios y resistir al diablo.</a:t>
            </a:r>
          </a:p>
          <a:p>
            <a:pPr>
              <a:buFont typeface="Wingdings" pitchFamily="2" charset="2"/>
              <a:buChar char="v"/>
            </a:pPr>
            <a:r>
              <a:rPr lang="es-CO" dirty="0"/>
              <a:t> </a:t>
            </a:r>
            <a:r>
              <a:rPr lang="es-CO" dirty="0" smtClean="0">
                <a:solidFill>
                  <a:srgbClr val="FF0000"/>
                </a:solidFill>
              </a:rPr>
              <a:t>Efe.6:11-18</a:t>
            </a:r>
            <a:r>
              <a:rPr lang="es-CO" dirty="0"/>
              <a:t>. </a:t>
            </a:r>
            <a:r>
              <a:rPr lang="es-CO" dirty="0" smtClean="0"/>
              <a:t>Vestirnos </a:t>
            </a:r>
            <a:r>
              <a:rPr lang="es-CO" dirty="0"/>
              <a:t>con la armadura de Dios.</a:t>
            </a:r>
          </a:p>
          <a:p>
            <a:pPr>
              <a:buFont typeface="Wingdings" pitchFamily="2" charset="2"/>
              <a:buChar char="v"/>
            </a:pPr>
            <a:r>
              <a:rPr lang="es-CO" dirty="0"/>
              <a:t> </a:t>
            </a:r>
            <a:r>
              <a:rPr lang="es-CO" dirty="0" smtClean="0">
                <a:solidFill>
                  <a:srgbClr val="FF0000"/>
                </a:solidFill>
              </a:rPr>
              <a:t>Apoc.12:10,11</a:t>
            </a:r>
            <a:r>
              <a:rPr lang="es-CO" dirty="0"/>
              <a:t>. Vencerlo con la sangre de Cristo. </a:t>
            </a:r>
          </a:p>
          <a:p>
            <a:endParaRPr lang="es-CO" dirty="0"/>
          </a:p>
          <a:p>
            <a:endParaRPr lang="es-CO" dirty="0"/>
          </a:p>
        </p:txBody>
      </p:sp>
    </p:spTree>
    <p:extLst>
      <p:ext uri="{BB962C8B-B14F-4D97-AF65-F5344CB8AC3E}">
        <p14:creationId xmlns:p14="http://schemas.microsoft.com/office/powerpoint/2010/main" val="425777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p:cTn id="26"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8" dur="5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p:cTn id="33"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550</TotalTime>
  <Words>2476</Words>
  <Application>Microsoft Office PowerPoint</Application>
  <PresentationFormat>Presentación en pantalla (4:3)</PresentationFormat>
  <Paragraphs>104</Paragraphs>
  <Slides>29</Slides>
  <Notes>0</Notes>
  <HiddenSlides>0</HiddenSlides>
  <MMClips>0</MMClips>
  <ScaleCrop>false</ScaleCrop>
  <HeadingPairs>
    <vt:vector size="4" baseType="variant">
      <vt:variant>
        <vt:lpstr>Tema</vt:lpstr>
      </vt:variant>
      <vt:variant>
        <vt:i4>1</vt:i4>
      </vt:variant>
      <vt:variant>
        <vt:lpstr>Títulos de diapositiva</vt:lpstr>
      </vt:variant>
      <vt:variant>
        <vt:i4>29</vt:i4>
      </vt:variant>
    </vt:vector>
  </HeadingPairs>
  <TitlesOfParts>
    <vt:vector size="30" baseType="lpstr">
      <vt:lpstr>Tema de Office</vt:lpstr>
      <vt:lpstr>EL REMANENTE EN MEDIO DEL GRAN CONFLICTO</vt:lpstr>
      <vt:lpstr>Presentación de PowerPoint</vt:lpstr>
      <vt:lpstr>Presentación de PowerPoint</vt:lpstr>
      <vt:lpstr>Presentación de PowerPoint</vt:lpstr>
      <vt:lpstr>Dado la importancia que tiene este personaje, vamos a estudiar detalladamente sus pretensiones, a la luz del E. de Profecía.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Para reflexionar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REMANENTE EN MEDIO DEL GRAN CONFLICTO</dc:title>
  <dc:creator>FAMILIA FIERRO CH</dc:creator>
  <cp:lastModifiedBy>FAMILIA FIERRO CH</cp:lastModifiedBy>
  <cp:revision>81</cp:revision>
  <dcterms:created xsi:type="dcterms:W3CDTF">2013-01-23T02:07:49Z</dcterms:created>
  <dcterms:modified xsi:type="dcterms:W3CDTF">2013-01-29T01:54:48Z</dcterms:modified>
</cp:coreProperties>
</file>